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70" r:id="rId2"/>
    <p:sldId id="261" r:id="rId3"/>
    <p:sldId id="271" r:id="rId4"/>
    <p:sldId id="272" r:id="rId5"/>
    <p:sldId id="282" r:id="rId6"/>
    <p:sldId id="266" r:id="rId7"/>
    <p:sldId id="274" r:id="rId8"/>
    <p:sldId id="275" r:id="rId9"/>
    <p:sldId id="283" r:id="rId10"/>
    <p:sldId id="288" r:id="rId11"/>
  </p:sldIdLst>
  <p:sldSz cx="7562850" cy="10688638"/>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7">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4E48"/>
    <a:srgbClr val="755E56"/>
    <a:srgbClr val="6D5851"/>
    <a:srgbClr val="FFFFFF"/>
    <a:srgbClr val="52423C"/>
    <a:srgbClr val="C50B34"/>
    <a:srgbClr val="9DD36D"/>
    <a:srgbClr val="E6665C"/>
    <a:srgbClr val="614E48"/>
    <a:srgbClr val="C80B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251" autoAdjust="0"/>
  </p:normalViewPr>
  <p:slideViewPr>
    <p:cSldViewPr snapToGrid="0" snapToObjects="1">
      <p:cViewPr varScale="1">
        <p:scale>
          <a:sx n="75" d="100"/>
          <a:sy n="75" d="100"/>
        </p:scale>
        <p:origin x="3006" y="54"/>
      </p:cViewPr>
      <p:guideLst>
        <p:guide orient="horz" pos="3367"/>
        <p:guide pos="23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7B16A0-31E8-C845-84AA-6903F401FD19}" type="datetimeFigureOut">
              <a:rPr lang="fr-FR" smtClean="0"/>
              <a:t>08/10/2025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3388356-AA1F-C942-8EE3-DA7B18AD0E76}" type="slidenum">
              <a:rPr lang="fr-FR" smtClean="0"/>
              <a:t>‹N°›</a:t>
            </a:fld>
            <a:endParaRPr lang="fr-FR"/>
          </a:p>
        </p:txBody>
      </p:sp>
    </p:spTree>
    <p:extLst>
      <p:ext uri="{BB962C8B-B14F-4D97-AF65-F5344CB8AC3E}">
        <p14:creationId xmlns:p14="http://schemas.microsoft.com/office/powerpoint/2010/main" val="2954433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EBC6E9-2D90-6944-8CE2-B76C8D17DBB4}" type="datetimeFigureOut">
              <a:rPr lang="fr-FR" smtClean="0"/>
              <a:t>08/10/2025</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356207-A42C-5448-8700-0CBE3668169B}" type="slidenum">
              <a:rPr lang="fr-FR" smtClean="0"/>
              <a:t>‹N°›</a:t>
            </a:fld>
            <a:endParaRPr lang="fr-FR"/>
          </a:p>
        </p:txBody>
      </p:sp>
    </p:spTree>
    <p:extLst>
      <p:ext uri="{BB962C8B-B14F-4D97-AF65-F5344CB8AC3E}">
        <p14:creationId xmlns:p14="http://schemas.microsoft.com/office/powerpoint/2010/main" val="37966575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7214" y="3320407"/>
            <a:ext cx="6428423" cy="2291129"/>
          </a:xfrm>
        </p:spPr>
        <p:txBody>
          <a:bodyPr/>
          <a:lstStyle/>
          <a:p>
            <a:r>
              <a:rPr lang="fr-FR"/>
              <a:t>Cliquez et modifiez le titre</a:t>
            </a:r>
          </a:p>
        </p:txBody>
      </p:sp>
      <p:sp>
        <p:nvSpPr>
          <p:cNvPr id="3" name="Sous-titre 2"/>
          <p:cNvSpPr>
            <a:spLocks noGrp="1"/>
          </p:cNvSpPr>
          <p:nvPr>
            <p:ph type="subTitle" idx="1"/>
          </p:nvPr>
        </p:nvSpPr>
        <p:spPr>
          <a:xfrm>
            <a:off x="1134428" y="6056895"/>
            <a:ext cx="5293995" cy="2731541"/>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D25ADFA3-6D09-134D-AA88-A61BDE351E7C}" type="datetimeFigureOut">
              <a:rPr lang="fr-FR" smtClean="0"/>
              <a:t>08/10/2025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4144415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25ADFA3-6D09-134D-AA88-A61BDE351E7C}" type="datetimeFigureOut">
              <a:rPr lang="fr-FR" smtClean="0"/>
              <a:t>08/10/2025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1432092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535084" y="668040"/>
            <a:ext cx="1407530" cy="1421440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312493" y="668040"/>
            <a:ext cx="4096544" cy="14214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25ADFA3-6D09-134D-AA88-A61BDE351E7C}" type="datetimeFigureOut">
              <a:rPr lang="fr-FR" smtClean="0"/>
              <a:t>08/10/2025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841776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dirty="0"/>
              <a:t>Cliquez pour modifier les styles du texte du masque</a:t>
            </a:r>
          </a:p>
        </p:txBody>
      </p:sp>
      <p:sp>
        <p:nvSpPr>
          <p:cNvPr id="4" name="Espace réservé de la date 3"/>
          <p:cNvSpPr>
            <a:spLocks noGrp="1"/>
          </p:cNvSpPr>
          <p:nvPr>
            <p:ph type="dt" sz="half" idx="10"/>
          </p:nvPr>
        </p:nvSpPr>
        <p:spPr/>
        <p:txBody>
          <a:bodyPr/>
          <a:lstStyle/>
          <a:p>
            <a:fld id="{D25ADFA3-6D09-134D-AA88-A61BDE351E7C}" type="datetimeFigureOut">
              <a:rPr lang="fr-FR" smtClean="0"/>
              <a:t>08/10/2025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774170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7413" y="6868441"/>
            <a:ext cx="6428423" cy="2122882"/>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597413" y="4530301"/>
            <a:ext cx="6428423" cy="233813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D25ADFA3-6D09-134D-AA88-A61BDE351E7C}" type="datetimeFigureOut">
              <a:rPr lang="fr-FR" smtClean="0"/>
              <a:t>08/10/2025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2610588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312493" y="3887003"/>
            <a:ext cx="2752037" cy="109954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190577" y="3887003"/>
            <a:ext cx="2752037" cy="109954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25ADFA3-6D09-134D-AA88-A61BDE351E7C}" type="datetimeFigureOut">
              <a:rPr lang="fr-FR" smtClean="0"/>
              <a:t>08/10/2025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4172939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78143" y="428041"/>
            <a:ext cx="6806565" cy="1781440"/>
          </a:xfrm>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378143" y="2392573"/>
            <a:ext cx="3341572" cy="99711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78143" y="3389684"/>
            <a:ext cx="3341572" cy="61583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841823" y="2392573"/>
            <a:ext cx="3342885" cy="99711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841823" y="3389684"/>
            <a:ext cx="3342885" cy="61583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25ADFA3-6D09-134D-AA88-A61BDE351E7C}" type="datetimeFigureOut">
              <a:rPr lang="fr-FR" smtClean="0"/>
              <a:t>08/10/2025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2930495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D25ADFA3-6D09-134D-AA88-A61BDE351E7C}" type="datetimeFigureOut">
              <a:rPr lang="fr-FR" smtClean="0"/>
              <a:t>08/10/2025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003239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25ADFA3-6D09-134D-AA88-A61BDE351E7C}" type="datetimeFigureOut">
              <a:rPr lang="fr-FR" smtClean="0"/>
              <a:t>08/10/2025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22079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8143" y="425566"/>
            <a:ext cx="2488126" cy="181113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2956864" y="425567"/>
            <a:ext cx="4227843" cy="912245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78143" y="2236697"/>
            <a:ext cx="2488126" cy="73113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D25ADFA3-6D09-134D-AA88-A61BDE351E7C}" type="datetimeFigureOut">
              <a:rPr lang="fr-FR" smtClean="0"/>
              <a:t>08/10/2025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46275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372" y="7482047"/>
            <a:ext cx="4537710" cy="88329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482372" y="955049"/>
            <a:ext cx="4537710" cy="64131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482372" y="8365344"/>
            <a:ext cx="4537710" cy="1254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D25ADFA3-6D09-134D-AA88-A61BDE351E7C}" type="datetimeFigureOut">
              <a:rPr lang="fr-FR" smtClean="0"/>
              <a:t>08/10/2025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40902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78143" y="428041"/>
            <a:ext cx="6806565" cy="1781440"/>
          </a:xfrm>
          <a:prstGeom prst="rect">
            <a:avLst/>
          </a:prstGeom>
        </p:spPr>
        <p:txBody>
          <a:bodyPr vert="horz" lIns="91440" tIns="45720" rIns="91440" bIns="45720" rtlCol="0" anchor="ctr">
            <a:normAutofit/>
          </a:bodyPr>
          <a:lstStyle/>
          <a:p>
            <a:r>
              <a:rPr lang="fr-FR" dirty="0"/>
              <a:t>Cliquez et modifiez le titre</a:t>
            </a:r>
          </a:p>
        </p:txBody>
      </p:sp>
      <p:sp>
        <p:nvSpPr>
          <p:cNvPr id="3" name="Espace réservé du texte 2"/>
          <p:cNvSpPr>
            <a:spLocks noGrp="1"/>
          </p:cNvSpPr>
          <p:nvPr>
            <p:ph type="body" idx="1"/>
          </p:nvPr>
        </p:nvSpPr>
        <p:spPr>
          <a:xfrm>
            <a:off x="378143" y="2494016"/>
            <a:ext cx="6806565" cy="7054007"/>
          </a:xfrm>
          <a:prstGeom prst="rect">
            <a:avLst/>
          </a:prstGeom>
        </p:spPr>
        <p:txBody>
          <a:bodyPr vert="horz" lIns="91440" tIns="45720" rIns="91440" bIns="45720" rtlCol="0">
            <a:normAutofit/>
          </a:bodyPr>
          <a:lstStyle/>
          <a:p>
            <a:pPr lvl="0"/>
            <a:r>
              <a:rPr lang="fr-FR" dirty="0"/>
              <a:t>Cliquez pour modifier les styles du texte du masque</a:t>
            </a:r>
          </a:p>
        </p:txBody>
      </p:sp>
      <p:sp>
        <p:nvSpPr>
          <p:cNvPr id="4" name="Espace réservé de la date 3"/>
          <p:cNvSpPr>
            <a:spLocks noGrp="1"/>
          </p:cNvSpPr>
          <p:nvPr>
            <p:ph type="dt" sz="half" idx="2"/>
          </p:nvPr>
        </p:nvSpPr>
        <p:spPr>
          <a:xfrm>
            <a:off x="378143" y="9906785"/>
            <a:ext cx="1764665" cy="569071"/>
          </a:xfrm>
          <a:prstGeom prst="rect">
            <a:avLst/>
          </a:prstGeom>
        </p:spPr>
        <p:txBody>
          <a:bodyPr vert="horz" lIns="91440" tIns="45720" rIns="91440" bIns="45720" rtlCol="0" anchor="ctr"/>
          <a:lstStyle>
            <a:lvl1pPr algn="l">
              <a:defRPr sz="900" b="1" i="0">
                <a:solidFill>
                  <a:schemeClr val="tx1">
                    <a:tint val="75000"/>
                  </a:schemeClr>
                </a:solidFill>
                <a:latin typeface="Arial"/>
                <a:cs typeface="Arial"/>
              </a:defRPr>
            </a:lvl1pPr>
          </a:lstStyle>
          <a:p>
            <a:fld id="{D25ADFA3-6D09-134D-AA88-A61BDE351E7C}" type="datetimeFigureOut">
              <a:rPr lang="fr-FR" smtClean="0"/>
              <a:pPr/>
              <a:t>08/10/2025</a:t>
            </a:fld>
            <a:endParaRPr lang="fr-FR"/>
          </a:p>
        </p:txBody>
      </p:sp>
      <p:sp>
        <p:nvSpPr>
          <p:cNvPr id="5" name="Espace réservé du pied de page 4"/>
          <p:cNvSpPr>
            <a:spLocks noGrp="1"/>
          </p:cNvSpPr>
          <p:nvPr>
            <p:ph type="ftr" sz="quarter" idx="3"/>
          </p:nvPr>
        </p:nvSpPr>
        <p:spPr>
          <a:xfrm>
            <a:off x="2583974" y="9906785"/>
            <a:ext cx="2394903" cy="569071"/>
          </a:xfrm>
          <a:prstGeom prst="rect">
            <a:avLst/>
          </a:prstGeom>
        </p:spPr>
        <p:txBody>
          <a:bodyPr vert="horz" lIns="91440" tIns="45720" rIns="91440" bIns="45720" rtlCol="0" anchor="ctr"/>
          <a:lstStyle>
            <a:lvl1pPr algn="ctr">
              <a:defRPr sz="900" b="1" i="0">
                <a:solidFill>
                  <a:schemeClr val="tx1">
                    <a:tint val="75000"/>
                  </a:schemeClr>
                </a:solidFill>
                <a:latin typeface="Arial"/>
                <a:cs typeface="Arial"/>
              </a:defRPr>
            </a:lvl1pPr>
          </a:lstStyle>
          <a:p>
            <a:endParaRPr lang="fr-FR"/>
          </a:p>
        </p:txBody>
      </p:sp>
      <p:sp>
        <p:nvSpPr>
          <p:cNvPr id="6" name="Espace réservé du numéro de diapositive 5"/>
          <p:cNvSpPr>
            <a:spLocks noGrp="1"/>
          </p:cNvSpPr>
          <p:nvPr>
            <p:ph type="sldNum" sz="quarter" idx="4"/>
          </p:nvPr>
        </p:nvSpPr>
        <p:spPr>
          <a:xfrm>
            <a:off x="5420043" y="9906785"/>
            <a:ext cx="1764665" cy="569071"/>
          </a:xfrm>
          <a:prstGeom prst="rect">
            <a:avLst/>
          </a:prstGeom>
        </p:spPr>
        <p:txBody>
          <a:bodyPr vert="horz" lIns="91440" tIns="45720" rIns="91440" bIns="45720" rtlCol="0" anchor="ctr"/>
          <a:lstStyle>
            <a:lvl1pPr algn="r">
              <a:defRPr sz="900" b="1" i="0">
                <a:solidFill>
                  <a:schemeClr val="tx1">
                    <a:tint val="75000"/>
                  </a:schemeClr>
                </a:solidFill>
                <a:latin typeface="Arial"/>
                <a:cs typeface="Arial"/>
              </a:defRPr>
            </a:lvl1pPr>
          </a:lstStyle>
          <a:p>
            <a:fld id="{5D5E2455-803E-1648-97B5-B803AFB9661C}" type="slidenum">
              <a:rPr lang="fr-FR" smtClean="0"/>
              <a:pPr/>
              <a:t>‹N°›</a:t>
            </a:fld>
            <a:endParaRPr lang="fr-FR"/>
          </a:p>
        </p:txBody>
      </p:sp>
    </p:spTree>
    <p:extLst>
      <p:ext uri="{BB962C8B-B14F-4D97-AF65-F5344CB8AC3E}">
        <p14:creationId xmlns:p14="http://schemas.microsoft.com/office/powerpoint/2010/main" val="2268606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3600" b="1" i="0" kern="120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2000" b="0" i="0" kern="1200">
          <a:solidFill>
            <a:schemeClr val="tx1"/>
          </a:solidFill>
          <a:latin typeface="Arial"/>
          <a:ea typeface="+mn-ea"/>
          <a:cs typeface="Arial"/>
        </a:defRPr>
      </a:lvl1pPr>
      <a:lvl2pPr marL="457200" indent="0" algn="l" defTabSz="457200" rtl="0" eaLnBrk="1" latinLnBrk="0" hangingPunct="1">
        <a:spcBef>
          <a:spcPct val="20000"/>
        </a:spcBef>
        <a:buFont typeface="Arial"/>
        <a:buNone/>
        <a:defRPr sz="1600" b="1" i="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400" b="1" i="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200" b="1" i="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200" b="1"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27.png"/><Relationship Id="rId5" Type="http://schemas.microsoft.com/office/2007/relationships/hdphoto" Target="../media/hdphoto5.wdp"/><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6.png"/><Relationship Id="rId7" Type="http://schemas.openxmlformats.org/officeDocument/2006/relationships/image" Target="../media/image9.jpe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2.png"/><Relationship Id="rId9"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5.jpe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9.jpeg"/><Relationship Id="rId2" Type="http://schemas.openxmlformats.org/officeDocument/2006/relationships/image" Target="../media/image5.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18.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2.png"/><Relationship Id="rId7"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21.png"/><Relationship Id="rId5" Type="http://schemas.microsoft.com/office/2007/relationships/hdphoto" Target="../media/hdphoto2.wdp"/><Relationship Id="rId4" Type="http://schemas.openxmlformats.org/officeDocument/2006/relationships/image" Target="../media/image20.png"/><Relationship Id="rId9" Type="http://schemas.microsoft.com/office/2007/relationships/hdphoto" Target="../media/hdphoto4.wdp"/></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24.jpeg"/><Relationship Id="rId5" Type="http://schemas.openxmlformats.org/officeDocument/2006/relationships/image" Target="../media/image23.jpeg"/><Relationship Id="rId4" Type="http://schemas.microsoft.com/office/2007/relationships/hdphoto" Target="../media/hdphoto4.wdp"/></Relationships>
</file>

<file path=ppt/slides/_rels/slide9.xml.rels><?xml version="1.0" encoding="UTF-8" standalone="yes"?>
<Relationships xmlns="http://schemas.openxmlformats.org/package/2006/relationships"><Relationship Id="rId8" Type="http://schemas.microsoft.com/office/2007/relationships/hdphoto" Target="../media/hdphoto6.wdp"/><Relationship Id="rId3" Type="http://schemas.openxmlformats.org/officeDocument/2006/relationships/image" Target="../media/image5.png"/><Relationship Id="rId7" Type="http://schemas.openxmlformats.org/officeDocument/2006/relationships/image" Target="../media/image26.png"/><Relationship Id="rId2" Type="http://schemas.openxmlformats.org/officeDocument/2006/relationships/image" Target="../media/image6.png"/><Relationship Id="rId1" Type="http://schemas.openxmlformats.org/officeDocument/2006/relationships/slideLayout" Target="../slideLayouts/slideLayout2.xml"/><Relationship Id="rId6" Type="http://schemas.microsoft.com/office/2007/relationships/hdphoto" Target="../media/hdphoto5.wdp"/><Relationship Id="rId5" Type="http://schemas.openxmlformats.org/officeDocument/2006/relationships/image" Target="../media/image25.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p:cNvSpPr/>
          <p:nvPr/>
        </p:nvSpPr>
        <p:spPr>
          <a:xfrm>
            <a:off x="361425" y="359998"/>
            <a:ext cx="6840000" cy="1907998"/>
          </a:xfrm>
          <a:prstGeom prst="rect">
            <a:avLst/>
          </a:prstGeom>
          <a:solidFill>
            <a:srgbClr val="C50B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1" name="Image 20" descr="empreinte_blanc_fondtransparent.png"/>
          <p:cNvPicPr>
            <a:picLocks noChangeAspect="1"/>
          </p:cNvPicPr>
          <p:nvPr/>
        </p:nvPicPr>
        <p:blipFill rotWithShape="1">
          <a:blip r:embed="rId2" cstate="email">
            <a:extLst>
              <a:ext uri="{28A0092B-C50C-407E-A947-70E740481C1C}">
                <a14:useLocalDpi xmlns:a14="http://schemas.microsoft.com/office/drawing/2010/main" val="0"/>
              </a:ext>
            </a:extLst>
          </a:blip>
          <a:srcRect r="-3050"/>
          <a:stretch/>
        </p:blipFill>
        <p:spPr>
          <a:xfrm>
            <a:off x="5267756" y="440397"/>
            <a:ext cx="1842221" cy="1692000"/>
          </a:xfrm>
          <a:prstGeom prst="rect">
            <a:avLst/>
          </a:prstGeom>
          <a:ln>
            <a:noFill/>
          </a:ln>
        </p:spPr>
      </p:pic>
      <p:sp>
        <p:nvSpPr>
          <p:cNvPr id="26" name="Espace réservé du pied de page 4"/>
          <p:cNvSpPr>
            <a:spLocks noGrp="1"/>
          </p:cNvSpPr>
          <p:nvPr>
            <p:ph type="ftr" sz="quarter" idx="11"/>
          </p:nvPr>
        </p:nvSpPr>
        <p:spPr>
          <a:xfrm>
            <a:off x="360000" y="833102"/>
            <a:ext cx="4891048" cy="252181"/>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288000" tIns="46800" rIns="0" bIns="46800"/>
          <a:lstStyle>
            <a:lvl1pPr>
              <a:defRPr sz="1400" b="1">
                <a:solidFill>
                  <a:schemeClr val="accent2"/>
                </a:solidFill>
                <a:latin typeface="Arial" charset="0"/>
                <a:ea typeface="ＭＳ Ｐゴシック" charset="0"/>
                <a:cs typeface="Arial" charset="0"/>
              </a:defRPr>
            </a:lvl1pPr>
            <a:lvl2pPr marL="742950" indent="-285750">
              <a:defRPr>
                <a:solidFill>
                  <a:schemeClr val="hlink"/>
                </a:solidFill>
                <a:latin typeface="Arial" charset="0"/>
                <a:ea typeface="Arial" charset="0"/>
                <a:cs typeface="Arial" charset="0"/>
              </a:defRPr>
            </a:lvl2pPr>
            <a:lvl3pPr marL="1143000" indent="-228600">
              <a:defRPr sz="1200">
                <a:solidFill>
                  <a:schemeClr val="tx1"/>
                </a:solidFill>
                <a:latin typeface="Arial" charset="0"/>
                <a:ea typeface="Arial" charset="0"/>
                <a:cs typeface="Arial" charset="0"/>
              </a:defRPr>
            </a:lvl3pPr>
            <a:lvl4pPr marL="1600200" indent="-228600">
              <a:defRPr sz="1200" b="1">
                <a:solidFill>
                  <a:schemeClr val="tx1"/>
                </a:solidFill>
                <a:latin typeface="Arial" charset="0"/>
                <a:ea typeface="Arial" charset="0"/>
                <a:cs typeface="Arial" charset="0"/>
              </a:defRPr>
            </a:lvl4pPr>
            <a:lvl5pPr marL="2057400" indent="-228600">
              <a:defRPr sz="1200" i="1">
                <a:solidFill>
                  <a:schemeClr val="tx1"/>
                </a:solidFill>
                <a:latin typeface="Arial" charset="0"/>
                <a:ea typeface="Arial" charset="0"/>
                <a:cs typeface="Arial" charset="0"/>
              </a:defRPr>
            </a:lvl5pPr>
            <a:lvl6pPr marL="2514600" indent="-228600" eaLnBrk="0" hangingPunct="0">
              <a:defRPr sz="1200" i="1">
                <a:solidFill>
                  <a:schemeClr val="tx1"/>
                </a:solidFill>
                <a:latin typeface="Arial" charset="0"/>
                <a:ea typeface="Arial" charset="0"/>
                <a:cs typeface="Arial" charset="0"/>
              </a:defRPr>
            </a:lvl6pPr>
            <a:lvl7pPr marL="2971800" indent="-228600" eaLnBrk="0" hangingPunct="0">
              <a:defRPr sz="1200" i="1">
                <a:solidFill>
                  <a:schemeClr val="tx1"/>
                </a:solidFill>
                <a:latin typeface="Arial" charset="0"/>
                <a:ea typeface="Arial" charset="0"/>
                <a:cs typeface="Arial" charset="0"/>
              </a:defRPr>
            </a:lvl7pPr>
            <a:lvl8pPr marL="3429000" indent="-228600" eaLnBrk="0" hangingPunct="0">
              <a:defRPr sz="1200" i="1">
                <a:solidFill>
                  <a:schemeClr val="tx1"/>
                </a:solidFill>
                <a:latin typeface="Arial" charset="0"/>
                <a:ea typeface="Arial" charset="0"/>
                <a:cs typeface="Arial" charset="0"/>
              </a:defRPr>
            </a:lvl8pPr>
            <a:lvl9pPr marL="3886200" indent="-228600" eaLnBrk="0" hangingPunct="0">
              <a:defRPr sz="1200" i="1">
                <a:solidFill>
                  <a:schemeClr val="tx1"/>
                </a:solidFill>
                <a:latin typeface="Arial" charset="0"/>
                <a:ea typeface="Arial" charset="0"/>
                <a:cs typeface="Arial" charset="0"/>
              </a:defRPr>
            </a:lvl9pPr>
          </a:lstStyle>
          <a:p>
            <a:pPr algn="l"/>
            <a:r>
              <a:rPr lang="fr-FR" sz="2300" dirty="0">
                <a:solidFill>
                  <a:srgbClr val="FFFFFF"/>
                </a:solidFill>
              </a:rPr>
              <a:t>Journal interne de la Résidence</a:t>
            </a:r>
          </a:p>
        </p:txBody>
      </p:sp>
      <p:sp>
        <p:nvSpPr>
          <p:cNvPr id="27" name="Text Box 6"/>
          <p:cNvSpPr txBox="1">
            <a:spLocks noChangeArrowheads="1"/>
          </p:cNvSpPr>
          <p:nvPr/>
        </p:nvSpPr>
        <p:spPr bwMode="auto">
          <a:xfrm>
            <a:off x="360000" y="1258790"/>
            <a:ext cx="4896000" cy="539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88000" tIns="0" rIns="0" bIns="0" anchor="t">
            <a:noAutofit/>
          </a:bodyPr>
          <a:lstStyle>
            <a:lvl1pPr>
              <a:defRPr sz="1400" b="1">
                <a:solidFill>
                  <a:schemeClr val="accent2"/>
                </a:solidFill>
                <a:latin typeface="Arial" charset="0"/>
                <a:ea typeface="ＭＳ Ｐゴシック" charset="0"/>
                <a:cs typeface="Arial" charset="0"/>
              </a:defRPr>
            </a:lvl1pPr>
            <a:lvl2pPr marL="742950" indent="-285750">
              <a:defRPr>
                <a:solidFill>
                  <a:schemeClr val="hlink"/>
                </a:solidFill>
                <a:latin typeface="Arial" charset="0"/>
                <a:ea typeface="Arial" charset="0"/>
                <a:cs typeface="Arial" charset="0"/>
              </a:defRPr>
            </a:lvl2pPr>
            <a:lvl3pPr marL="1143000" indent="-228600">
              <a:defRPr sz="1200">
                <a:solidFill>
                  <a:schemeClr val="tx1"/>
                </a:solidFill>
                <a:latin typeface="Arial" charset="0"/>
                <a:ea typeface="Arial" charset="0"/>
                <a:cs typeface="Arial" charset="0"/>
              </a:defRPr>
            </a:lvl3pPr>
            <a:lvl4pPr marL="1600200" indent="-228600">
              <a:defRPr sz="1200" b="1">
                <a:solidFill>
                  <a:schemeClr val="tx1"/>
                </a:solidFill>
                <a:latin typeface="Arial" charset="0"/>
                <a:ea typeface="Arial" charset="0"/>
                <a:cs typeface="Arial" charset="0"/>
              </a:defRPr>
            </a:lvl4pPr>
            <a:lvl5pPr marL="2057400" indent="-228600">
              <a:defRPr sz="1200" i="1">
                <a:solidFill>
                  <a:schemeClr val="tx1"/>
                </a:solidFill>
                <a:latin typeface="Arial" charset="0"/>
                <a:ea typeface="Arial" charset="0"/>
                <a:cs typeface="Arial" charset="0"/>
              </a:defRPr>
            </a:lvl5pPr>
            <a:lvl6pPr marL="2514600" indent="-228600" eaLnBrk="0" hangingPunct="0">
              <a:defRPr sz="1200" i="1">
                <a:solidFill>
                  <a:schemeClr val="tx1"/>
                </a:solidFill>
                <a:latin typeface="Arial" charset="0"/>
                <a:ea typeface="Arial" charset="0"/>
                <a:cs typeface="Arial" charset="0"/>
              </a:defRPr>
            </a:lvl6pPr>
            <a:lvl7pPr marL="2971800" indent="-228600" eaLnBrk="0" hangingPunct="0">
              <a:defRPr sz="1200" i="1">
                <a:solidFill>
                  <a:schemeClr val="tx1"/>
                </a:solidFill>
                <a:latin typeface="Arial" charset="0"/>
                <a:ea typeface="Arial" charset="0"/>
                <a:cs typeface="Arial" charset="0"/>
              </a:defRPr>
            </a:lvl7pPr>
            <a:lvl8pPr marL="3429000" indent="-228600" eaLnBrk="0" hangingPunct="0">
              <a:defRPr sz="1200" i="1">
                <a:solidFill>
                  <a:schemeClr val="tx1"/>
                </a:solidFill>
                <a:latin typeface="Arial" charset="0"/>
                <a:ea typeface="Arial" charset="0"/>
                <a:cs typeface="Arial" charset="0"/>
              </a:defRPr>
            </a:lvl8pPr>
            <a:lvl9pPr marL="3886200" indent="-228600" eaLnBrk="0" hangingPunct="0">
              <a:defRPr sz="1200" i="1">
                <a:solidFill>
                  <a:schemeClr val="tx1"/>
                </a:solidFill>
                <a:latin typeface="Arial" charset="0"/>
                <a:ea typeface="Arial" charset="0"/>
                <a:cs typeface="Arial" charset="0"/>
              </a:defRPr>
            </a:lvl9pPr>
          </a:lstStyle>
          <a:p>
            <a:pPr>
              <a:lnSpc>
                <a:spcPct val="70000"/>
              </a:lnSpc>
            </a:pPr>
            <a:r>
              <a:rPr lang="fr-FR" sz="2800" dirty="0">
                <a:solidFill>
                  <a:srgbClr val="FFFFFF"/>
                </a:solidFill>
              </a:rPr>
              <a:t>Les </a:t>
            </a:r>
            <a:r>
              <a:rPr lang="fr-FR" sz="2800" dirty="0" smtClean="0">
                <a:solidFill>
                  <a:srgbClr val="FFFFFF"/>
                </a:solidFill>
              </a:rPr>
              <a:t>Jardins d’Occitanie</a:t>
            </a:r>
            <a:endParaRPr lang="fr-FR" sz="2800" dirty="0">
              <a:solidFill>
                <a:srgbClr val="FFFFFF"/>
              </a:solidFill>
            </a:endParaRPr>
          </a:p>
        </p:txBody>
      </p:sp>
      <p:sp>
        <p:nvSpPr>
          <p:cNvPr id="63" name="Rectangle 4"/>
          <p:cNvSpPr txBox="1">
            <a:spLocks noChangeArrowheads="1"/>
          </p:cNvSpPr>
          <p:nvPr/>
        </p:nvSpPr>
        <p:spPr>
          <a:xfrm>
            <a:off x="1600201" y="6187871"/>
            <a:ext cx="5599766" cy="3769789"/>
          </a:xfrm>
          <a:prstGeom prst="rect">
            <a:avLst/>
          </a:prstGeom>
        </p:spPr>
        <p:txBody>
          <a:bodyPr vert="horz" lIns="91440" tIns="45720" rIns="91440" bIns="45720" numCol="1" spcCol="18000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lvl="2" algn="l">
              <a:lnSpc>
                <a:spcPct val="90000"/>
              </a:lnSpc>
              <a:spcBef>
                <a:spcPts val="0"/>
              </a:spcBef>
            </a:pPr>
            <a:r>
              <a:rPr lang="fr-FR" sz="1800" dirty="0" smtClean="0">
                <a:solidFill>
                  <a:schemeClr val="tx1"/>
                </a:solidFill>
                <a:latin typeface="Arial" charset="0"/>
                <a:cs typeface="Arial" charset="0"/>
              </a:rPr>
              <a:t>.</a:t>
            </a:r>
          </a:p>
          <a:p>
            <a:pPr marL="0" lvl="2" algn="l">
              <a:lnSpc>
                <a:spcPct val="90000"/>
              </a:lnSpc>
              <a:spcBef>
                <a:spcPts val="0"/>
              </a:spcBef>
            </a:pPr>
            <a:endParaRPr lang="fr-FR" sz="1800" dirty="0" smtClean="0">
              <a:solidFill>
                <a:schemeClr val="tx1"/>
              </a:solidFill>
              <a:latin typeface="Arial" charset="0"/>
              <a:cs typeface="Arial" charset="0"/>
            </a:endParaRPr>
          </a:p>
          <a:p>
            <a:pPr marL="0" lvl="2" algn="l">
              <a:lnSpc>
                <a:spcPct val="90000"/>
              </a:lnSpc>
              <a:spcBef>
                <a:spcPts val="0"/>
              </a:spcBef>
            </a:pPr>
            <a:endParaRPr lang="fr-FR" sz="1800" dirty="0">
              <a:solidFill>
                <a:schemeClr val="tx1"/>
              </a:solidFill>
              <a:latin typeface="Arial" charset="0"/>
              <a:cs typeface="Arial" charset="0"/>
            </a:endParaRPr>
          </a:p>
        </p:txBody>
      </p:sp>
      <p:pic>
        <p:nvPicPr>
          <p:cNvPr id="64" name="Image 63"/>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3131886" y="9817422"/>
            <a:ext cx="1299078" cy="480923"/>
          </a:xfrm>
          <a:prstGeom prst="rect">
            <a:avLst/>
          </a:prstGeom>
        </p:spPr>
      </p:pic>
      <p:sp>
        <p:nvSpPr>
          <p:cNvPr id="41" name="Espace réservé de la date 3"/>
          <p:cNvSpPr>
            <a:spLocks noGrp="1"/>
          </p:cNvSpPr>
          <p:nvPr>
            <p:ph type="dt" sz="quarter" idx="10"/>
          </p:nvPr>
        </p:nvSpPr>
        <p:spPr>
          <a:xfrm>
            <a:off x="5251048" y="839719"/>
            <a:ext cx="1835999" cy="893356"/>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46800" rIns="0" bIns="46800"/>
          <a:lstStyle>
            <a:lvl1pPr>
              <a:defRPr sz="1400" b="1">
                <a:solidFill>
                  <a:schemeClr val="accent2"/>
                </a:solidFill>
                <a:latin typeface="Arial" charset="0"/>
                <a:ea typeface="ＭＳ Ｐゴシック" charset="0"/>
                <a:cs typeface="Arial" charset="0"/>
              </a:defRPr>
            </a:lvl1pPr>
            <a:lvl2pPr marL="742950" indent="-285750">
              <a:defRPr>
                <a:solidFill>
                  <a:schemeClr val="hlink"/>
                </a:solidFill>
                <a:latin typeface="Arial" charset="0"/>
                <a:ea typeface="Arial" charset="0"/>
                <a:cs typeface="Arial" charset="0"/>
              </a:defRPr>
            </a:lvl2pPr>
            <a:lvl3pPr marL="1143000" indent="-228600">
              <a:defRPr sz="1200">
                <a:solidFill>
                  <a:schemeClr val="tx1"/>
                </a:solidFill>
                <a:latin typeface="Arial" charset="0"/>
                <a:ea typeface="Arial" charset="0"/>
                <a:cs typeface="Arial" charset="0"/>
              </a:defRPr>
            </a:lvl3pPr>
            <a:lvl4pPr marL="1600200" indent="-228600">
              <a:defRPr sz="1200" b="1">
                <a:solidFill>
                  <a:schemeClr val="tx1"/>
                </a:solidFill>
                <a:latin typeface="Arial" charset="0"/>
                <a:ea typeface="Arial" charset="0"/>
                <a:cs typeface="Arial" charset="0"/>
              </a:defRPr>
            </a:lvl4pPr>
            <a:lvl5pPr marL="2057400" indent="-228600">
              <a:defRPr sz="1200" i="1">
                <a:solidFill>
                  <a:schemeClr val="tx1"/>
                </a:solidFill>
                <a:latin typeface="Arial" charset="0"/>
                <a:ea typeface="Arial" charset="0"/>
                <a:cs typeface="Arial" charset="0"/>
              </a:defRPr>
            </a:lvl5pPr>
            <a:lvl6pPr marL="2514600" indent="-228600" eaLnBrk="0" hangingPunct="0">
              <a:defRPr sz="1200" i="1">
                <a:solidFill>
                  <a:schemeClr val="tx1"/>
                </a:solidFill>
                <a:latin typeface="Arial" charset="0"/>
                <a:ea typeface="Arial" charset="0"/>
                <a:cs typeface="Arial" charset="0"/>
              </a:defRPr>
            </a:lvl6pPr>
            <a:lvl7pPr marL="2971800" indent="-228600" eaLnBrk="0" hangingPunct="0">
              <a:defRPr sz="1200" i="1">
                <a:solidFill>
                  <a:schemeClr val="tx1"/>
                </a:solidFill>
                <a:latin typeface="Arial" charset="0"/>
                <a:ea typeface="Arial" charset="0"/>
                <a:cs typeface="Arial" charset="0"/>
              </a:defRPr>
            </a:lvl7pPr>
            <a:lvl8pPr marL="3429000" indent="-228600" eaLnBrk="0" hangingPunct="0">
              <a:defRPr sz="1200" i="1">
                <a:solidFill>
                  <a:schemeClr val="tx1"/>
                </a:solidFill>
                <a:latin typeface="Arial" charset="0"/>
                <a:ea typeface="Arial" charset="0"/>
                <a:cs typeface="Arial" charset="0"/>
              </a:defRPr>
            </a:lvl8pPr>
            <a:lvl9pPr marL="3886200" indent="-228600" eaLnBrk="0" hangingPunct="0">
              <a:defRPr sz="1200" i="1">
                <a:solidFill>
                  <a:schemeClr val="tx1"/>
                </a:solidFill>
                <a:latin typeface="Arial" charset="0"/>
                <a:ea typeface="Arial" charset="0"/>
                <a:cs typeface="Arial" charset="0"/>
              </a:defRPr>
            </a:lvl9pPr>
          </a:lstStyle>
          <a:p>
            <a:pPr algn="ctr">
              <a:lnSpc>
                <a:spcPct val="80000"/>
              </a:lnSpc>
            </a:pPr>
            <a:r>
              <a:rPr lang="fr-FR" sz="2400" dirty="0" smtClean="0">
                <a:solidFill>
                  <a:srgbClr val="755E56"/>
                </a:solidFill>
              </a:rPr>
              <a:t>Septembre</a:t>
            </a:r>
          </a:p>
          <a:p>
            <a:pPr algn="ctr">
              <a:lnSpc>
                <a:spcPct val="80000"/>
              </a:lnSpc>
            </a:pPr>
            <a:r>
              <a:rPr lang="fr-FR" sz="2400" dirty="0" smtClean="0">
                <a:solidFill>
                  <a:srgbClr val="755E56"/>
                </a:solidFill>
              </a:rPr>
              <a:t>Octobre 2025</a:t>
            </a:r>
            <a:endParaRPr lang="fr-FR" sz="2400" dirty="0">
              <a:solidFill>
                <a:srgbClr val="755E56"/>
              </a:solidFill>
            </a:endParaRPr>
          </a:p>
        </p:txBody>
      </p:sp>
      <p:pic>
        <p:nvPicPr>
          <p:cNvPr id="1028" name="Picture 4" descr="22 600+ Lire Le Journal Stock Illustrations, graphiques vectoriels libre de  droits et Clip Art - iStock | Écouter la radio, Manger, Regarder la  télévision"/>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002396" y="8363542"/>
            <a:ext cx="979903" cy="106141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est l'automne ! - Marre d'Etre Une Fille !"/>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838201" y="3292622"/>
            <a:ext cx="5689600" cy="4098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2754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10</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pic>
        <p:nvPicPr>
          <p:cNvPr id="2" name="Image 1" descr="pencil-160872_960_720.png"/>
          <p:cNvPicPr>
            <a:picLocks noChangeAspect="1"/>
          </p:cNvPicPr>
          <p:nvPr/>
        </p:nvPicPr>
        <p:blipFill>
          <a:blip r:embed="rId4" cstate="email">
            <a:alphaModFix/>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272407" y="4867983"/>
            <a:ext cx="446280" cy="446280"/>
          </a:xfrm>
          <a:prstGeom prst="rect">
            <a:avLst/>
          </a:prstGeom>
        </p:spPr>
      </p:pic>
      <p:sp>
        <p:nvSpPr>
          <p:cNvPr id="15" name="Espace réservé du pied de page 4">
            <a:extLst>
              <a:ext uri="{FF2B5EF4-FFF2-40B4-BE49-F238E27FC236}">
                <a16:creationId xmlns:a16="http://schemas.microsoft.com/office/drawing/2014/main" id="{F42B9434-9D5C-4AAB-95DD-74BB73E1F977}"/>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
        <p:nvSpPr>
          <p:cNvPr id="3" name="AutoShape 2" descr="https://attachments.office.net/owa/qualivie-templitudes-tarbes%40domusvi.com/service.svc/s/GetAttachmentThumbnail?id=AAkALgAAAAAAHYQDEapmEc2byACqAC%2FEWg0AnlqtR7LvfkmBNLVZIvbTaQACpF8JXAAAARIAEADix7LxtyteS69wLj3lhSrW&amp;thumbnailType=2&amp;token=eyJhbGciOiJSUzI1NiIsInR5cCI6IkpXVCIsImtpZCI6IkY0YXJDZ3RsdnZqazJPV25wTGdlRjI5NTR3ND0iLCJ4NXQiOiJGNGFyQ2d0bHZ2amsyT1ducExnZUYyOTU0dzQ9Iiwibm9uY2UiOiJfTnlwLW00eXMyamFaMFpCaW05aUlkc2UzQkpUa01jaWYzWmd2dzR0YlJwTV9uNFlhRmd0S243RkpBckVoZWV0WTBrZFBLX1YzUGpvdFk0a2JtSnFMLTdYVFNqSVBDaTRvUjdRcmNXSWQ3NndqeVRhUWVMeF9sTy1RN0F5X1dRMk5CcmpGV2VnRXJ1S0FVUkE2ZU9qMzVqWVQ0T29fckhxQlMzaDNJbkF0NjQiLCJpc3Nsb2MiOiJEVTVQUjA4TUIxMDYzMyIsInNyc24iOjYzODk1NDYwMzQ1NTMwNzI4N30.eyJzYXAtdmVyc2lvbiI6IjMzIiwiYXBwaWQiOiJhZjNlYmJiYS1jMjNmLTQ5MmEtYWE5My04MzQyMTY5NmVjNGIiLCJpc3NyaW5nIjoiV1ciLCJhcHBpZGFjciI6IjIiLCJhcHBfZGlzcGxheW5hbWUiOiIiLCJ1dGkiOiJjYzA0YjUwYi0zMDRlLTQ1YTgtOTNhNS1kYmVjNmUxMTY3ZTMiLCJpYXQiOjE3NTk5MzYwOTAsInZlciI6IlNUSS5Vc2VyLkNhbGxiYWNrVG9rZW4uVjEiLCJ0aWQiOiJkMzNmNTk1ZjdjZGM0OGMzYmM0M2UxZmY3ZDViZjA0YiIsInRydXN0ZWRmb3JkZWxlZ2F0aW9uIjoiZmFsc2UiLCJ0b3BvbG9neSI6IntcIlR5cGVcIjpcIk1hY2hpbmVcIixcIlZhbHVlXCI6XCJEVTVQUjA4TUIxMDYzMy5ldXJwcmQwOC5wcm9kLm91dGxvb2suY29tXCJ9IiwicmVxdWVzdG9yX2FwcGlkIjoiMTU3Y2RmYmYtNzM5OC00YTU2LTk2YzMtZTkzZTlhYjMwOWI1IiwicmVxdWVzdG9yX2FwcF9kaXNwbGF5bmFtZSI6Ik9mZmljZSAzNjUgRXhjaGFuZ2UgTWljcm9zZXJ2aWNlIiwic2NwIjoiT3dhQXR0YWNobWVudHMuUmVhZCIsIm9pZCI6ImQ2NGExM2NjLTRmODUtNDFkMS1hZDYzLWU2YTdiZGMyODQzMSIsInB1aWQiOiIxMDAzMjAwMjVBNkQwMzY5Iiwic210cCI6InF1YWxpdmllLXRlbXBsaXR1ZGVzLXRhcmJlc0Bkb211c3ZpLmNvbSIsInVwbiI6InF1YWxpdmllLXRlbXBsaXR1ZGVzLXRhcmJlc0Bkb211c3ZpLmNvbSIsInVzZXJjYWxsYmFja3VzZXJjb250ZXh0aWQiOiIwNTI0OTcyZTM2MTA0NGU0YTU2MWQxODkxZWE5NDU5MCIsImVtYmVkZGVkdXNlcnRva2VudHlwZSI6IkFBRCIsInVzZXJhY2Nlc3N0b2tlbiI6ImV5SjBlWEFpT2lKS1YxUWlMQ0p1YjI1alpTSTZJalJDYVZsSE5HeFRTV2MyY2taaFEzcHVhbWhrUmtSSmRrNDBRbk4yT0dkSllXNTZhVXRKZEVsMldGa2lMQ0poYkdjaU9pSlNVekkxTmlJc0luZzFkQ0k2SWtoVE1qTmlOMFJ2TjFSallWVXhVbTlNU0hkd1NYRXlORlpaWnlJc0ltdHBaQ0k2SWtoVE1qTmlOMFJ2TjFSallWVXhVbTlNU0hkd1NYRXlORlpaWnlKOS5leUpoZFdRaU9pSm9kSFJ3Y3pvdkwyOTFkR3h2YjJzdWIyWm1hV05sTG1OdmJTSXNJbWx6Y3lJNkltaDBkSEJ6T2k4dmMzUnpMbmRwYm1SdmQzTXVibVYwTDJRek0yWTFPVFZtTFRkalpHTXRORGhqTXkxaVl6UXpMV1V4Wm1ZM1pEVmlaakEwWWk4aUxDSnBZWFFpT2pFM05UazVNelUzT1RBc0ltNWlaaUk2TVRjMU9Ua3pOVGM1TUN3aVpYaHdJam94TnpZd01ETTBORE00TENKaFkyTjBJam93TENKaFkzSWlPaUl4SWl3aVlXbHZJam9pUVZWUlFYVXZPR0ZCUVVGQlpERlBaM0JXUVVSaVdEWk9ZbTEwWTNCeWNFaERZVzlWZFZBMGFEVmpXbWQ0Ukc5bk5tWXhUbmx3WWtKdU1pczViRXAwTm5WNlpYcFBlbGhySzFCSVZrNU5VVTQ1Y0ZaTFdraG9jMDlpYm5GU1RrNVlkVUU5UFNJc0ltRnRjaUk2V3lKd2QyUWlMQ0ozYVdFaVhTd2lZWEJ3WDJScGMzQnNZWGx1WVcxbElqb2lUMjVsSUU5MWRHeHZiMnNnVjJWaUlpd2lZWEJ3YVdRaU9pSTVNVGs1WW1ZeU1DMWhNVE5tTFRReE1EY3RPRFZrWXkwd01qRXhORGM0TjJWbU5EZ2lMQ0poY0hCcFpHRmpjaUk2SWpBaUxDSmxibVp3YjJ4cFpITWlPbHRkTENKbVlXMXBiSGxmYm1GdFpTSTZJbEpQVFVWU1R5SXNJbWRwZG1WdVgyNWhiV1VpT2lKR2NtRnV3NmR2YVhObElpd2lhV1IwZVhBaU9pSjFjMlZ5SWl3aWFYQmhaR1J5SWpvaU1UQTVMak11TVRZeUxqSTFOQ0lzSW14dloybHVYMmhwYm5RaU9pSlBMa05wVW10T2FsSm9UVlJPYWxsNU1EQmFhbWN4VEZSUmVGcEVSWFJaVjFFeVRYa3hiRTV0UlROWmJWSnFUV3BuTUUxNlJWTktSMUY2VFRKWk1VOVVWbTFNVkdScVdrZE5kRTVFYUdwTmVURnBXWHBSZWt4WFZYaGFiVmt6V2tSV2FWcHFRVEJaYUc5dVkxaFdhR0pIYkRKaFYxVjBaRWRXZEdOSGVIQmtTRlpyV2xoTmRHUkhSbmxaYlZaNlVVZFNkbUpZVm5wa2JXdDFXVEk1ZEVsUGEwSWlMQ0p1WVcxbElqb2lUR1Z6SUZSbGJYQnNhWFIxWkdWeklGUmhjbUpsY3lBdElGRjFZV3hwZE1PcElHUmxJRlpwWlNJc0ltOXBaQ0k2SW1RMk5HRXhNMk5qTFRSbU9EVXROREZrTVMxaFpEWXpMV1UyWVRkaVpHTXlPRFF6TVNJc0ltOXVjSEpsYlY5emFXUWlPaUpUTFRFdE5TMHlNUzB4TlRBNE9UTTVNelF6TFRJNU16TTFOREl4TXprdE1UVXhORGMzTkRVMk5TMHhOelU0TkRnaUxDSndkV2xrSWpvaU1UQXdNekl3TURJMVFUWkVNRE0yT1NJc0luSm9Jam9pTVM1QlV6aEJXREZyWHpBNWVEaDNNR2s0VVMxSVgyWldkbmRUZDBsQlFVRkJRVUZRUlZCNlowRkJRVUZCUVVGQlEzTkJVa0YyUVVFdUlpd2ljMk53SWpvaVFXNWhiSGwwYVdOekxsSmxZV1JYY21sMFpTQkRZV3hsYm1SaGNuTXVVbVZoWkZkeWFYUmxJRU5oYkdWdVpHRnljeTVTWldGa1YzSnBkR1V1UVd4c0lFTmhiR1Z1WkdGeWN5NVNaV0ZrVjNKcGRHVXVVMmhoY21Wa0lFTmhiR1Z1WkdGeWN5MUpiblJsY201aGJDNVNaV0ZrVjNKcGRHVWdRMmhoYm01bGJDNURjbVZoZEdVZ1EyaGhibTVsYkM1U1pXRmtRbUZ6YVdNdVFXeHNJRU5vWVc1dVpXeE5aVzFpWlhJdVVtVmhaQzVCYkd3Z1EyaGhibTVsYkUxbGJXSmxjaTVTWldGa1YzSnBkR1V1UVd4c0lFTm9ZVzV1Wld4TlpYTnpZV2RsTGxKbFlXUXVRV3hzSUVOb1lYUXVVbVZoWkNCRGFHRjBMbEpsWVdSWGNtbDBaUzVCYkd3Z1EyOXNiR0ZpTFVsdWRHVnlibUZzTGxKbFlXUlhjbWwwWlNCRGIyNXVaV04wWldSQlkyTnZkVzUwTFVsdWRHVnlibUZzTGxKbFlXUlhjbWwwWlNCRGIyNXVaV04wYjNKekxsSmxZV1JYY21sMFpTNVRhR0Z5WldRZ1EyOXVkR0ZqZEhNdVVtVmhaRmR5YVhSbElFTnZiblJoWTNSekxsSmxZV1JYY21sMFpTNVRhR0Z5WldRZ1JHbHlaV04wYjNKNUxsSmxZV1F1UjJ4dlltRnNJRVJwY21WamRHOXllUzVTWldGa0xreHZZMkZzSUVSWFJXNW5hVzVsTFVsdWRHVnlibUZzTGxKbFlXUWdSVUZUTGtGalkyVnpjMEZ6VlhObGNpNUJiR3dnUm1sc1pYTXVVbVZoWkZkeWFYUmxMa0ZzYkNCR2FXeGxjeTVTWldGa1YzSnBkR1V1VTJoaGNtVmtJRVp2WTNWelpXUkpibUp2ZUMxSmJuUmxjbTVoYkM1U1pXRmtWM0pwZEdVZ1IzSnZkWEF1VW1WaFpGZHlhWFJsTGtGc2JDQkhjbTkxY0M1U1pXRmtWM0pwZEdVdVFXeHNMbE5rY0NCTWIyTmhkR2x2Ym5NdFNXNTBaWEp1WVd3dVVtVmhaRmR5YVhSbElFMWhhV3d1VW1WaFpGZHlhWFJsSUUxaGFXd3VVbVZoWkZkeWFYUmxMa0ZzYkNCTllXbHNMbEpsWVdSWGNtbDBaUzVUYUdGeVpXUWdUV0ZwYkM1VFpXNWtJRTFoYVd3dVUyVnVaQzVUYUdGeVpXUWdUV0ZwYkdKdmVGTmxkSFJwYm1kekxsSmxZV1JYY21sMFpTQk5ZV2xzWW05NFUyVjBkR2x1WjNNdVVtVmhaRmR5YVhSbExrRnNiQ0JPYjNSbGN5NVNaV0ZrSUU1dmRHVnpMbEpsWVdSWGNtbDBaU0JPYjNSbGN5MUpiblJsY201aGJDNVNaV0ZrVjNKcGRHVWdUbTkwYVdacFkyRjBhVzl1Y3kxSmJuUmxjbTVoYkM1U1pXRmtWM0pwZEdVZ1QyNXNhVzVsVFdWbGRHbHVaM011VW1WaFpGZHlhWFJsSUU5MWRHeHZiMnREYjNCcGJHOTBMVWx1ZEdWeWJtRnNMbEpsWVdSWGNtbDBaU0JQZFhSc2IyOXJRMjl3YVd4dmRFeHBZMlZ1YzJVdFNXNTBaWEp1WVd3dVVtVmhaQzVUWkhBZ1QzVjBiRzl2YTFObGNuWnBZMlV1UVdOalpYTnpRWE5WYzJWeUxrRnNiQ0JQZFhSc2IyOXJVMlZ5ZG1salpTNU9iM1JwWm1sallYUnBiMjV6UTJoaGJtNWxiQzVCYkd3Z1QxZEJMa0ZqWTJWemMwRnpWWE5sY2k1QmJHd2dVR1Z2Y0d4bExsSmxZV1FnVUdWdmNHeGxMbEpsWVdSWGNtbDBaU0JRWlc5d2JHVlFjbVZrYVdOMGFXOXVjeTFKYm5SbGNtNWhiQzVTWldGa0lGQmxiM0JzWlZObGRIUnBibWR6TGxKbFlXUXVRV3hzSUZCc1lXTmxMbEpsWVdRdVFXeHNJRkJzWVdObExsSmxZV1JYY21sMFpTNUJiR3dnVUc5c2FXTjVMbEpsWVdRdVFXeHNMbE5rY0NCUWNtVnRhWFZ0TFVsdWRHVnlibUZzTGxKbFlXUlhjbWwwWlNCUWNtbDJhV3hsWjJVdVQzQmxia0Z6VTNsemRHVnRJRk5wWjI1aGJDNVNaV0ZrVjNKcGRHVWdVMmxuYm1Gc2N5NVNaV0ZrSUZOcFoyNWhiSE11VW1WaFpGZHlhWFJsSUZOcFoyNWhiSE10U1c1MFpYSnVZV3d1VW1WaFpDNVRhR0Z5WldRZ1UybG5ibUZzY3kxSmJuUmxjbTVoYkM1U1pXRmtWM0pwZEdVdVUyaGhjbVZrSUZOMVluTjBjbUYwWlZObFlYSmphQzFKYm5SbGNtNWhiQzVTWldGa1YzSnBkR1VnVkdGbmN5NVNaV0ZrVjNKcGRHVWdWR0ZwYkc5eVpXUkZlSEJsY21sbGJtTmxjeTFKYm5SbGNtNWhiQzVTWldGa1YzSnBkR1VnVkdGemEzTXVVbVZoWkZkeWFYUmxJRlJoYzJ0ekxsSmxZV1JYY21sMFpTNVRhR0Z5WldRZ1ZHVmhiUzVTWldGa1FtRnphV011UVd4c0lGUnZaRzh0U1c1MFpYSnVZV3d1VW1WaFpGZHlhWFJsSUZWelpYSXVTVzUyYVhSbExrRnNiQzVUWkhBZ1ZYTmxjaTVTWldGa0xrRnNiQ0JWYzJWeUxsSmxZV1F1VTJSd0lGVnpaWEl1VW1WaFpFSmhjMmxqSUZWelpYSXVVbVZoWkVKaGMybGpMa0ZzYkNCVmMyVnlMbEpsWVdSQ1lYTnBZeTVUYUdGeVpXUWdWWE5sY2k1U1pXRmtWM0pwZEdVZ1ZYTmxjaTVTWldGa1YzSnBkR1V1VTJoaGNtVmtJRlZ6WlhJdFNXNTBaWEp1WVd3dVVtVmhaRmR5YVhSbElpd2ljMlZqWVhWa0lqcDdJbUYxWkNJNklqQXdNREF3TURBekxUQXdNREF0TURBd01DMWpNREF3TFRBd01EQXdNREF3TURBd01DSXNJbk5qY0NJNklrZHliM1Z3TGxKbFlXUlhjbWwwWlM1QmJHd2dVRzlzYVdONUxsSmxZV1F1UVd4c0lGVnpaWEl1VW1WaFpDQlZjMlZ5TGtsdWRtbDBaUzVCYkd3Z1RHbGpaVzV6WlVGemMybG5ibTFsYm5RdVVtVmhaQzVCYkd3aWZTd2ljMmxrSWpvaU1EQTVPV1EyWlRrdFpUTXpPUzAyTURSa0xXTmxNVEV0TjJOalpHVXpNekk0TlRsa0lpd2ljM1ZpSWpvaVJrNUVkV3ByU25OYU9IVXhVbDlSWTFCTk1FdzVRMVpLTUdKSVJHMW1UWEU1YTJnemQzZEdSRUkxV1NJc0luUmxibUZ1ZEY5eVpXZHBiMjVmYzJOdmNHVWlPaUpGVlNJc0luUnBaQ0k2SW1Rek0yWTFPVFZtTFRkalpHTXRORGhqTXkxaVl6UXpMV1V4Wm1ZM1pEVmlaakEwWWlJc0luVnVhWEYxWlY5dVlXMWxJam9pY1hWaGJHbDJhV1V0ZEdWdGNHeHBkSFZrWlhNdGRHRnlZbVZ6UUdSdmJYVnpkbWt1WTI5dElpd2lkWEJ1SWpvaWNYVmhiR2wyYVdVdGRHVnRjR3hwZEhWa1pYTXRkR0Z5WW1WelFHUnZiWFZ6ZG1rdVkyOXRJaXdpZFhScElqb2llVVp2TkVwVlJsWlpheTE1VEZSd2MycE9NSEZCUVNJc0luWmxjaUk2SWpFdU1DSXNJbmRwWkhNaU9sc2lZamM1Wm1KbU5HUXRNMlZtT1MwME5qZzVMVGd4TkRNdE56WmlNVGswWlRnMU5UQTVJbDBzSW5odGMxOWhZM1JmWm1OMElqb2lNeUExSWl3aWVHMXpYMkYxWkY5bmRXbGtJam9pTURBd01EQXdNREl0TURBd01DMHdabVl4TFdObE1EQXRNREF3TURBd01EQXdNREF3SWl3aWVHMXpYMk5qSWpwYklrTlFNU0pkTENKNGJYTmZablJrSWpvaVlqRmtkRk5IYUdaQldrVkJjR0ZDTkVSNVNVdGhOV1JXWlhWc2NIaDJZMUpoUlVaVFlsSXRNRzh0YzBKYVdGWjVZak5DYkdReVZucGtRekZyWXpJeGVpSXNJbmh0YzE5cFpISmxiQ0k2SWpFZ01UUWlMQ0o0YlhOZmMzTnRJam9pTVNJc0luaHRjMTl6ZFdKZlptTjBJam9pTXlBMklpd2llRzF6WDNSa1luSWlPaUpGVlNJc0luaHRjMTkwYm5SZlptTjBJam9pTXlBeE5DSjkuTWN0TW9rSGtwNVcwU19KZ0U0QXVUel83akNjeDAtQWhSNG9VZk9nNGwxMExhQlJnZUlTcTNDZlZBdkxIU210dkNuRUxNMTVES0lLdnEyekFGRklvNE5IZndSQTgxT2VYN2dWdGlnX0xfcWVadnp1WE5WRWVVVmFneGxLR1MzejVGSXQydlFFTXo3LTlwcHpDbTB3alFFYURsVHZTSG8wQlBhZGtNNjlhdGIydFp3c2tHWGtPeGhYSDJfaDYzVlZuS0daUVlWc0pUQnJ3MWt1TzQ3Wk45YWFJMkNMdl9CQzBYZWNfWEJTYXVYeEZFS0JwdE5lenRpMFpENS1oSnh3WGdVcDRTWkFaNHFSMUhEOVd2aVJVZVctU0FMcEtGMnJULVJ6MkY3NG9ac0dzZHlxaFl1RE9LbmJhUF9ZVXhCSXlpam9GVmdEOWZyRENMY2lLRE9xWFNnIiwiZXBrIjoie1wia3R5XCI6XCJSU0FcIixcIm5cIjpcIm9QRDd1Wjg1aHlMeWZFT2d2VGFpQVA1UU5jWkw3alh0cGFBd1dFc1cydmpTT1VmOGRZMDcxV0VoajdRUkVycXRTQTBKeHRKQmRvbkhmb0QybmtPVUVMaENNX05PakRxSjRnTVlORkdJNTFtd29CclRfNVY3eHptRVg1M1B4WnZRbkx2WEZ6eTU1Y05FbmV4NVBNcWVGYUJnQWJLanpBa1l0Z1MxcDlPT3NyVXdfUXhxRUt0ZjBlWVAwdEIyU0l4SmpSN2pZSFRUV2gxN0N1S0s3UHEySm9fYmFpR1g3d1hCcTJqTXpUZkxhbDZETmI0UHo3VXRYQmhxejR5OHg5ZXgyckhtV1pfLXVfdnZHSG9KamN1bktMd3paQmtMZF9QcUxLdVpUaHd6TGEzMHZIaV9peGZqSmJDTDd4S2MtM2xFY0U2ZHQxVVBVeFMxamFkMTl3NmFLUVwiLFwiZVwiOlwiQVFBQlwiLFwiYWxnXCI6XCJSUzI1NlwiLFwiZXhwXCI6XCIxNzYwMDI1NTY0XCIsXCJleHBfZGlmZlwiOlwiODY0MDBcIixcImtpZFwiOlwiaHREQXd4aGlwTzBwWWs3YzVfRTVUSURVai00XCJ9LmF0SS9XaEtCSFdGZW9YeXpzVEU2UjZjNTZFazhlNkxpR2J1ZTgwalBZV0N2Q3lpSDhONEFNSHpIdmFkM3RMS3ZxdFlqdUVza2pXeUlwZVhId2RIM05BZ1JSTzVuMU00ekZrSHZkVlMyOGhUQkE3UXozNEd2ZW1OeWJDYURud1RxUHUxQWhoV0x1YkRkd3dIaENWRGlCVnpIMEdaWDBuWk12eVk5UXNsTEZJNTZiYm9MV3kwaDhCK24rc1NBaWxwVk0xOEJBR0dQUmxhV3RYVytra0ZhWUxiVmdZeXloZGM4ZmNqOG80Ty8vck9IQ0NHd1U4L01KYlVoN1BKejVtT2lIVDlZNW1PblA1N0JZVFRkei9NZDFtQzhlRWhqSkNHSGZxK2t0bGJMVHJOd3d1YXdhMU8ySC9YL3YrZWUxbXEwV2pkR3FXRnNObndWYzhYVXhWL3lDdz09IiwibmJmIjoxNzU5OTM2MDkwLCJleHAiOjE3NTk5MzYzOTAsImlzcyI6Imh0dHBzOi8vc3Vic3RyYXRlLm9mZmljZS5jb20vc3RzLyIsImF1ZCI6Imh0dHBzOi8vb3V0bG9vay5vZmZpY2UuY29tIiwic3NlYyI6IkU3TVQwNVZ6VFVjYUtsODMiLCJlc3NlYyI6ImFydGlmYWN0LWF1dG8tcHJvZHxNMzY1MjAyNS0wOC0yM1QyMjoxNDo0Ni44ODg1NzI0WnxyYTVIOXlNd2VGVC8xVCJ9.jXjN4eBRungvycDU6L09Q529zloypD4E3ybdEW8bEVKqbLLMGsKC_w5vneiufqy6zDwGo4ueApmm3jr1Fb1buaropk58PAWVy7o_gwPyE-mhj-nt8Hcke_hHJcM8vsln5QwV6eDSRT3qSW3ek5L9vCtowiK8bl0G37ZgHA0Brtfs-U0GnvTbj6arzaZh_yH8KpKjHthML_4bFCxNwNvOz-34xwHBMfk8V6KRIl0Thdt2Od4DOXcbWkAs6pCDl_z7Oxf9I2Ue7J__Ou2PrUIjv2Be7EwxDMltITvxJQpupbmEz_6tqcj8-3vgTTh3a_kMz1jlpNsm9Zx4aHHWf2vk2g&amp;X-OWA-CANARY=2-avN89vZsUAAAAAAAAAAEBUhX98Bt4YARN9sO87IZmmEQsXy58L6e6XOMyWt9fQfFgsNhuWB2U.&amp;owa=outlook.office.com&amp;scriptVer=20250926009.08&amp;clientId=CF3B93788ED34B3A9CF937F096CC2746&amp;animation=tru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6" name="Image 5"/>
          <p:cNvPicPr>
            <a:picLocks noChangeAspect="1"/>
          </p:cNvPicPr>
          <p:nvPr/>
        </p:nvPicPr>
        <p:blipFill>
          <a:blip r:embed="rId6"/>
          <a:stretch>
            <a:fillRect/>
          </a:stretch>
        </p:blipFill>
        <p:spPr>
          <a:xfrm>
            <a:off x="909637" y="948453"/>
            <a:ext cx="5743575" cy="8463041"/>
          </a:xfrm>
          <a:prstGeom prst="rect">
            <a:avLst/>
          </a:prstGeom>
        </p:spPr>
      </p:pic>
    </p:spTree>
    <p:extLst>
      <p:ext uri="{BB962C8B-B14F-4D97-AF65-F5344CB8AC3E}">
        <p14:creationId xmlns:p14="http://schemas.microsoft.com/office/powerpoint/2010/main" val="402481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2</a:t>
            </a:fld>
            <a:endParaRPr lang="fr-FR" sz="1400" b="1" dirty="0">
              <a:solidFill>
                <a:schemeClr val="bg1"/>
              </a:solidFill>
              <a:latin typeface="Arial"/>
              <a:cs typeface="Arial"/>
            </a:endParaRPr>
          </a:p>
        </p:txBody>
      </p:sp>
      <p:sp>
        <p:nvSpPr>
          <p:cNvPr id="31" name="Espace réservé du pied de page 4"/>
          <p:cNvSpPr txBox="1">
            <a:spLocks/>
          </p:cNvSpPr>
          <p:nvPr/>
        </p:nvSpPr>
        <p:spPr>
          <a:xfrm>
            <a:off x="675732" y="226375"/>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grpSp>
        <p:nvGrpSpPr>
          <p:cNvPr id="26" name="Grouper 25"/>
          <p:cNvGrpSpPr>
            <a:grpSpLocks noChangeAspect="1"/>
          </p:cNvGrpSpPr>
          <p:nvPr/>
        </p:nvGrpSpPr>
        <p:grpSpPr>
          <a:xfrm>
            <a:off x="146635" y="839828"/>
            <a:ext cx="854737" cy="831566"/>
            <a:chOff x="4764278" y="116651"/>
            <a:chExt cx="2725304" cy="2651424"/>
          </a:xfrm>
        </p:grpSpPr>
        <p:sp>
          <p:nvSpPr>
            <p:cNvPr id="28" name="Rectangle 27"/>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8" name="Image 37" descr="domusVi_fondempreinte_blanc.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39"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rgbClr val="FFFFFF"/>
                </a:solidFill>
              </a:rPr>
              <a:t>Anniversaire résidence</a:t>
            </a:r>
            <a:endParaRPr lang="fr-FR" sz="2200" dirty="0">
              <a:solidFill>
                <a:srgbClr val="FFFFFF"/>
              </a:solidFill>
            </a:endParaRPr>
          </a:p>
        </p:txBody>
      </p:sp>
      <p:pic>
        <p:nvPicPr>
          <p:cNvPr id="3" name="Image 2">
            <a:extLst>
              <a:ext uri="{FF2B5EF4-FFF2-40B4-BE49-F238E27FC236}">
                <a16:creationId xmlns:a16="http://schemas.microsoft.com/office/drawing/2014/main" id="{206A74AC-FEAE-6AE8-EACD-326DE87B3976}"/>
              </a:ext>
            </a:extLst>
          </p:cNvPr>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08304" y="338080"/>
            <a:ext cx="1299078" cy="480923"/>
          </a:xfrm>
          <a:prstGeom prst="rect">
            <a:avLst/>
          </a:prstGeom>
        </p:spPr>
      </p:pic>
      <p:pic>
        <p:nvPicPr>
          <p:cNvPr id="6" name="Image 5"/>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43146" y="2039455"/>
            <a:ext cx="3248418" cy="2165612"/>
          </a:xfrm>
          <a:prstGeom prst="rect">
            <a:avLst/>
          </a:prstGeom>
        </p:spPr>
      </p:pic>
      <p:pic>
        <p:nvPicPr>
          <p:cNvPr id="8" name="Image 7"/>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3971288" y="2039327"/>
            <a:ext cx="3248610" cy="2165740"/>
          </a:xfrm>
          <a:prstGeom prst="rect">
            <a:avLst/>
          </a:prstGeom>
        </p:spPr>
      </p:pic>
      <p:pic>
        <p:nvPicPr>
          <p:cNvPr id="9" name="Image 8"/>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3871715" y="4898556"/>
            <a:ext cx="3447755" cy="2298503"/>
          </a:xfrm>
          <a:prstGeom prst="rect">
            <a:avLst/>
          </a:prstGeom>
        </p:spPr>
      </p:pic>
      <p:pic>
        <p:nvPicPr>
          <p:cNvPr id="10" name="Image 9"/>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165931" y="4898556"/>
            <a:ext cx="3349479" cy="2232985"/>
          </a:xfrm>
          <a:prstGeom prst="rect">
            <a:avLst/>
          </a:prstGeom>
        </p:spPr>
      </p:pic>
      <p:pic>
        <p:nvPicPr>
          <p:cNvPr id="11" name="Image 10"/>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2474714" y="7633415"/>
            <a:ext cx="3075185" cy="2050124"/>
          </a:xfrm>
          <a:prstGeom prst="rect">
            <a:avLst/>
          </a:prstGeom>
        </p:spPr>
      </p:pic>
    </p:spTree>
    <p:extLst>
      <p:ext uri="{BB962C8B-B14F-4D97-AF65-F5344CB8AC3E}">
        <p14:creationId xmlns:p14="http://schemas.microsoft.com/office/powerpoint/2010/main" val="3786740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3</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grpSp>
        <p:nvGrpSpPr>
          <p:cNvPr id="26" name="Grouper 25"/>
          <p:cNvGrpSpPr>
            <a:grpSpLocks noChangeAspect="1"/>
          </p:cNvGrpSpPr>
          <p:nvPr/>
        </p:nvGrpSpPr>
        <p:grpSpPr>
          <a:xfrm>
            <a:off x="146635" y="839828"/>
            <a:ext cx="854737" cy="831566"/>
            <a:chOff x="4764278" y="116651"/>
            <a:chExt cx="2725304" cy="2651424"/>
          </a:xfrm>
        </p:grpSpPr>
        <p:sp>
          <p:nvSpPr>
            <p:cNvPr id="28" name="Rectangle 27"/>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8" name="Image 37" descr="domusVi_fondempreinte_blanc.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39"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rgbClr val="FFFFFF"/>
                </a:solidFill>
              </a:rPr>
              <a:t>Journée à </a:t>
            </a:r>
            <a:r>
              <a:rPr lang="fr-FR" sz="2200" dirty="0" err="1" smtClean="0">
                <a:solidFill>
                  <a:srgbClr val="FFFFFF"/>
                </a:solidFill>
              </a:rPr>
              <a:t>Payolle</a:t>
            </a:r>
            <a:endParaRPr lang="fr-FR" sz="2200" dirty="0">
              <a:solidFill>
                <a:srgbClr val="FFFFFF"/>
              </a:solidFill>
            </a:endParaRPr>
          </a:p>
        </p:txBody>
      </p:sp>
      <p:sp>
        <p:nvSpPr>
          <p:cNvPr id="16" name="Espace réservé du pied de page 4">
            <a:extLst>
              <a:ext uri="{FF2B5EF4-FFF2-40B4-BE49-F238E27FC236}">
                <a16:creationId xmlns:a16="http://schemas.microsoft.com/office/drawing/2014/main" id="{6F0D48B2-7950-4803-A4AB-A23F9C0AC725}"/>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pic>
        <p:nvPicPr>
          <p:cNvPr id="4" name="Image 3"/>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960614" y="1701718"/>
            <a:ext cx="4064000" cy="2709333"/>
          </a:xfrm>
          <a:prstGeom prst="rect">
            <a:avLst/>
          </a:prstGeom>
        </p:spPr>
      </p:pic>
      <p:pic>
        <p:nvPicPr>
          <p:cNvPr id="8" name="Image 7"/>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3077044" y="4633680"/>
            <a:ext cx="3759200" cy="2506133"/>
          </a:xfrm>
          <a:prstGeom prst="rect">
            <a:avLst/>
          </a:prstGeom>
        </p:spPr>
      </p:pic>
      <p:pic>
        <p:nvPicPr>
          <p:cNvPr id="9" name="Image 8"/>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1362957" y="7455155"/>
            <a:ext cx="3661657" cy="2441105"/>
          </a:xfrm>
          <a:prstGeom prst="rect">
            <a:avLst/>
          </a:prstGeom>
        </p:spPr>
      </p:pic>
    </p:spTree>
    <p:extLst>
      <p:ext uri="{BB962C8B-B14F-4D97-AF65-F5344CB8AC3E}">
        <p14:creationId xmlns:p14="http://schemas.microsoft.com/office/powerpoint/2010/main" val="370396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4</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grpSp>
        <p:nvGrpSpPr>
          <p:cNvPr id="26" name="Grouper 25"/>
          <p:cNvGrpSpPr>
            <a:grpSpLocks noChangeAspect="1"/>
          </p:cNvGrpSpPr>
          <p:nvPr/>
        </p:nvGrpSpPr>
        <p:grpSpPr>
          <a:xfrm>
            <a:off x="146635" y="839828"/>
            <a:ext cx="854737" cy="831566"/>
            <a:chOff x="4764278" y="116651"/>
            <a:chExt cx="2725304" cy="2651424"/>
          </a:xfrm>
        </p:grpSpPr>
        <p:sp>
          <p:nvSpPr>
            <p:cNvPr id="28" name="Rectangle 27"/>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8" name="Image 37" descr="domusVi_fondempreinte_blanc.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39"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rgbClr val="FFFFFF"/>
                </a:solidFill>
              </a:rPr>
              <a:t>TANGO AU JARDIN MASSEY</a:t>
            </a:r>
            <a:endParaRPr lang="fr-FR" sz="2200" dirty="0">
              <a:solidFill>
                <a:srgbClr val="FFFFFF"/>
              </a:solidFill>
            </a:endParaRPr>
          </a:p>
        </p:txBody>
      </p:sp>
      <p:sp>
        <p:nvSpPr>
          <p:cNvPr id="16" name="Espace réservé du pied de page 4">
            <a:extLst>
              <a:ext uri="{FF2B5EF4-FFF2-40B4-BE49-F238E27FC236}">
                <a16:creationId xmlns:a16="http://schemas.microsoft.com/office/drawing/2014/main" id="{B45EF19C-EDD8-43C9-A11D-624F19C322FE}"/>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pic>
        <p:nvPicPr>
          <p:cNvPr id="7" name="Image 6"/>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136013" y="1671394"/>
            <a:ext cx="5207000" cy="3471333"/>
          </a:xfrm>
          <a:prstGeom prst="rect">
            <a:avLst/>
          </a:prstGeom>
        </p:spPr>
      </p:pic>
      <p:pic>
        <p:nvPicPr>
          <p:cNvPr id="8" name="Image 7"/>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rot="5400000">
            <a:off x="1744422" y="6202745"/>
            <a:ext cx="4453731" cy="2969154"/>
          </a:xfrm>
          <a:prstGeom prst="rect">
            <a:avLst/>
          </a:prstGeom>
        </p:spPr>
      </p:pic>
    </p:spTree>
    <p:extLst>
      <p:ext uri="{BB962C8B-B14F-4D97-AF65-F5344CB8AC3E}">
        <p14:creationId xmlns:p14="http://schemas.microsoft.com/office/powerpoint/2010/main" val="1430664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5</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grpSp>
        <p:nvGrpSpPr>
          <p:cNvPr id="21" name="Grouper 20"/>
          <p:cNvGrpSpPr>
            <a:grpSpLocks noChangeAspect="1"/>
          </p:cNvGrpSpPr>
          <p:nvPr/>
        </p:nvGrpSpPr>
        <p:grpSpPr>
          <a:xfrm>
            <a:off x="146635" y="839828"/>
            <a:ext cx="854737" cy="831566"/>
            <a:chOff x="4764278" y="116651"/>
            <a:chExt cx="2725304" cy="2651424"/>
          </a:xfrm>
        </p:grpSpPr>
        <p:sp>
          <p:nvSpPr>
            <p:cNvPr id="22" name="Rectangle 21"/>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3" name="Image 22" descr="domusVi_fondempreinte_blanc.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25"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r>
              <a:rPr lang="fr-FR" sz="2200" dirty="0" smtClean="0">
                <a:solidFill>
                  <a:schemeClr val="bg1"/>
                </a:solidFill>
              </a:rPr>
              <a:t>Recette d’automne</a:t>
            </a:r>
            <a:endParaRPr lang="fr-FR" sz="2200" dirty="0">
              <a:solidFill>
                <a:schemeClr val="bg1"/>
              </a:solidFill>
            </a:endParaRPr>
          </a:p>
        </p:txBody>
      </p:sp>
      <p:pic>
        <p:nvPicPr>
          <p:cNvPr id="20" name="Image 19" descr="noun_790131_cc.png"/>
          <p:cNvPicPr>
            <a:picLocks noChangeAspect="1"/>
          </p:cNvPicPr>
          <p:nvPr/>
        </p:nvPicPr>
        <p:blipFill rotWithShape="1">
          <a:blip r:embed="rId5" cstate="email">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rcRect/>
          <a:stretch/>
        </p:blipFill>
        <p:spPr>
          <a:xfrm>
            <a:off x="6486678" y="1800689"/>
            <a:ext cx="434925" cy="432000"/>
          </a:xfrm>
          <a:prstGeom prst="rect">
            <a:avLst/>
          </a:prstGeom>
        </p:spPr>
      </p:pic>
      <p:sp>
        <p:nvSpPr>
          <p:cNvPr id="24" name="Espace réservé du pied de page 4">
            <a:extLst>
              <a:ext uri="{FF2B5EF4-FFF2-40B4-BE49-F238E27FC236}">
                <a16:creationId xmlns:a16="http://schemas.microsoft.com/office/drawing/2014/main" id="{457ADFBB-C04F-41C4-B6B9-1BA1BB32026E}"/>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
        <p:nvSpPr>
          <p:cNvPr id="4" name="ZoneTexte 3"/>
          <p:cNvSpPr txBox="1"/>
          <p:nvPr/>
        </p:nvSpPr>
        <p:spPr>
          <a:xfrm>
            <a:off x="318485" y="1827851"/>
            <a:ext cx="7034815" cy="7017306"/>
          </a:xfrm>
          <a:prstGeom prst="rect">
            <a:avLst/>
          </a:prstGeom>
          <a:noFill/>
        </p:spPr>
        <p:txBody>
          <a:bodyPr wrap="square" rtlCol="0">
            <a:spAutoFit/>
          </a:bodyPr>
          <a:lstStyle/>
          <a:p>
            <a:pPr algn="ctr" fontAlgn="base"/>
            <a:r>
              <a:rPr lang="fr-FR" b="1" u="sng" dirty="0" smtClean="0"/>
              <a:t>  POT AU FEU</a:t>
            </a:r>
          </a:p>
          <a:p>
            <a:pPr fontAlgn="base"/>
            <a:endParaRPr lang="fr-FR" dirty="0"/>
          </a:p>
          <a:p>
            <a:pPr fontAlgn="base"/>
            <a:r>
              <a:rPr lang="fr-FR" dirty="0" smtClean="0"/>
              <a:t>Il </a:t>
            </a:r>
            <a:r>
              <a:rPr lang="fr-FR" dirty="0"/>
              <a:t>existe 2 écoles pour cette recette: démarrer la cuisson à l’eau froide ou à l’eau chaude. L’une donnera un bouillon parfumé et une viande peut être un peu moins goûteuse, l’autre une viande goûteuse mais un bouillon moins parfumé.</a:t>
            </a:r>
          </a:p>
          <a:p>
            <a:pPr fontAlgn="base"/>
            <a:endParaRPr lang="fr-FR" dirty="0"/>
          </a:p>
          <a:p>
            <a:pPr fontAlgn="base"/>
            <a:r>
              <a:rPr lang="fr-FR" b="1" dirty="0"/>
              <a:t>1 - ingrédients pour 6 personnes :</a:t>
            </a:r>
            <a:endParaRPr lang="fr-FR" dirty="0"/>
          </a:p>
          <a:p>
            <a:pPr fontAlgn="base"/>
            <a:r>
              <a:rPr lang="fr-FR" dirty="0"/>
              <a:t>3 poireaux </a:t>
            </a:r>
          </a:p>
          <a:p>
            <a:pPr fontAlgn="base"/>
            <a:r>
              <a:rPr lang="fr-FR" dirty="0"/>
              <a:t>4 grosses carottes </a:t>
            </a:r>
          </a:p>
          <a:p>
            <a:pPr fontAlgn="base"/>
            <a:r>
              <a:rPr lang="fr-FR" dirty="0"/>
              <a:t>3 navets </a:t>
            </a:r>
          </a:p>
          <a:p>
            <a:pPr fontAlgn="base"/>
            <a:r>
              <a:rPr lang="fr-FR" dirty="0"/>
              <a:t>1 pomme de terre par personne </a:t>
            </a:r>
          </a:p>
          <a:p>
            <a:pPr fontAlgn="base"/>
            <a:r>
              <a:rPr lang="fr-FR" dirty="0"/>
              <a:t>1 oignon piqué de clous de girofle </a:t>
            </a:r>
          </a:p>
          <a:p>
            <a:pPr fontAlgn="base"/>
            <a:r>
              <a:rPr lang="fr-FR" dirty="0"/>
              <a:t>1 feuille de laurier </a:t>
            </a:r>
          </a:p>
          <a:p>
            <a:pPr fontAlgn="base"/>
            <a:r>
              <a:rPr lang="fr-FR" dirty="0"/>
              <a:t>1 branche de thym </a:t>
            </a:r>
          </a:p>
          <a:p>
            <a:pPr fontAlgn="base"/>
            <a:r>
              <a:rPr lang="fr-FR" dirty="0"/>
              <a:t>2 branches de céleri </a:t>
            </a:r>
          </a:p>
          <a:p>
            <a:pPr fontAlgn="base"/>
            <a:r>
              <a:rPr lang="fr-FR" dirty="0"/>
              <a:t>500 g de paleron </a:t>
            </a:r>
          </a:p>
          <a:p>
            <a:pPr fontAlgn="base"/>
            <a:r>
              <a:rPr lang="fr-FR" dirty="0"/>
              <a:t>200 g de plat de côtes </a:t>
            </a:r>
          </a:p>
          <a:p>
            <a:pPr fontAlgn="base"/>
            <a:r>
              <a:rPr lang="fr-FR" dirty="0"/>
              <a:t>500 à 600 g de jarret </a:t>
            </a:r>
          </a:p>
          <a:p>
            <a:pPr fontAlgn="base"/>
            <a:r>
              <a:rPr lang="fr-FR" dirty="0"/>
              <a:t>2 os à moelle </a:t>
            </a:r>
          </a:p>
          <a:p>
            <a:pPr fontAlgn="base"/>
            <a:r>
              <a:rPr lang="fr-FR" dirty="0"/>
              <a:t>Sel, poivre </a:t>
            </a:r>
            <a:endParaRPr lang="fr-FR" dirty="0" smtClean="0"/>
          </a:p>
          <a:p>
            <a:pPr fontAlgn="base"/>
            <a:endParaRPr lang="fr-FR" dirty="0" smtClean="0"/>
          </a:p>
          <a:p>
            <a:pPr fontAlgn="base"/>
            <a:endParaRPr lang="fr-FR" dirty="0"/>
          </a:p>
          <a:p>
            <a:r>
              <a:rPr lang="fr-FR" dirty="0"/>
              <a:t/>
            </a:r>
            <a:br>
              <a:rPr lang="fr-FR" dirty="0"/>
            </a:br>
            <a:endParaRPr lang="fr-FR" dirty="0"/>
          </a:p>
        </p:txBody>
      </p:sp>
      <p:pic>
        <p:nvPicPr>
          <p:cNvPr id="16" name="Picture 2" descr="Pot au feu"/>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2467184" y="7190181"/>
            <a:ext cx="4019494" cy="2448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976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6</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69" name="ZoneTexte 68"/>
          <p:cNvSpPr txBox="1">
            <a:spLocks noChangeAspect="1"/>
          </p:cNvSpPr>
          <p:nvPr/>
        </p:nvSpPr>
        <p:spPr>
          <a:xfrm>
            <a:off x="3888633" y="7423202"/>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1</a:t>
            </a:r>
          </a:p>
        </p:txBody>
      </p:sp>
      <p:sp>
        <p:nvSpPr>
          <p:cNvPr id="71" name="ZoneTexte 70"/>
          <p:cNvSpPr txBox="1">
            <a:spLocks noChangeAspect="1"/>
          </p:cNvSpPr>
          <p:nvPr/>
        </p:nvSpPr>
        <p:spPr>
          <a:xfrm>
            <a:off x="7043137" y="7423202"/>
            <a:ext cx="158288"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3</a:t>
            </a:r>
          </a:p>
        </p:txBody>
      </p:sp>
      <p:sp>
        <p:nvSpPr>
          <p:cNvPr id="72" name="ZoneTexte 71"/>
          <p:cNvSpPr txBox="1">
            <a:spLocks noChangeAspect="1"/>
          </p:cNvSpPr>
          <p:nvPr/>
        </p:nvSpPr>
        <p:spPr>
          <a:xfrm>
            <a:off x="3888633" y="9257558"/>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4</a:t>
            </a:r>
          </a:p>
        </p:txBody>
      </p:sp>
      <p:sp>
        <p:nvSpPr>
          <p:cNvPr id="74" name="ZoneTexte 73"/>
          <p:cNvSpPr txBox="1">
            <a:spLocks noChangeAspect="1"/>
          </p:cNvSpPr>
          <p:nvPr/>
        </p:nvSpPr>
        <p:spPr>
          <a:xfrm>
            <a:off x="7036725" y="9257558"/>
            <a:ext cx="171112"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6</a:t>
            </a:r>
          </a:p>
        </p:txBody>
      </p:sp>
      <p:sp>
        <p:nvSpPr>
          <p:cNvPr id="89" name="ZoneTexte 88"/>
          <p:cNvSpPr txBox="1">
            <a:spLocks noChangeAspect="1"/>
          </p:cNvSpPr>
          <p:nvPr/>
        </p:nvSpPr>
        <p:spPr>
          <a:xfrm>
            <a:off x="1493130" y="4064954"/>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1</a:t>
            </a:r>
          </a:p>
        </p:txBody>
      </p:sp>
      <p:sp>
        <p:nvSpPr>
          <p:cNvPr id="90" name="ZoneTexte 89"/>
          <p:cNvSpPr txBox="1">
            <a:spLocks noChangeAspect="1"/>
          </p:cNvSpPr>
          <p:nvPr/>
        </p:nvSpPr>
        <p:spPr>
          <a:xfrm>
            <a:off x="2709845" y="4064954"/>
            <a:ext cx="158288"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2</a:t>
            </a:r>
          </a:p>
        </p:txBody>
      </p:sp>
      <p:pic>
        <p:nvPicPr>
          <p:cNvPr id="44" name="Image 43" descr="noun_2259_cc.png"/>
          <p:cNvPicPr>
            <a:picLocks noChangeAspect="1"/>
          </p:cNvPicPr>
          <p:nvPr/>
        </p:nvPicPr>
        <p:blipFill rotWithShape="1">
          <a:blip r:embed="rId4" cstate="email">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a:stretch/>
        </p:blipFill>
        <p:spPr>
          <a:xfrm flipH="1">
            <a:off x="6475508" y="1007325"/>
            <a:ext cx="697095" cy="432000"/>
          </a:xfrm>
          <a:prstGeom prst="rect">
            <a:avLst/>
          </a:prstGeom>
        </p:spPr>
      </p:pic>
      <p:pic>
        <p:nvPicPr>
          <p:cNvPr id="45" name="Image 44" descr="noun_753163_cc.png"/>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bright="100000"/>
                    </a14:imgEffect>
                  </a14:imgLayer>
                </a14:imgProps>
              </a:ext>
              <a:ext uri="{28A0092B-C50C-407E-A947-70E740481C1C}">
                <a14:useLocalDpi xmlns:a14="http://schemas.microsoft.com/office/drawing/2010/main" val="0"/>
              </a:ext>
            </a:extLst>
          </a:blip>
          <a:srcRect/>
          <a:stretch/>
        </p:blipFill>
        <p:spPr>
          <a:xfrm>
            <a:off x="3112775" y="1038201"/>
            <a:ext cx="482326" cy="414000"/>
          </a:xfrm>
          <a:prstGeom prst="rect">
            <a:avLst/>
          </a:prstGeom>
        </p:spPr>
      </p:pic>
      <p:pic>
        <p:nvPicPr>
          <p:cNvPr id="46" name="Image 45" descr="noun_698923_cc.png"/>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bright="100000"/>
                    </a14:imgEffect>
                  </a14:imgLayer>
                </a14:imgProps>
              </a:ext>
              <a:ext uri="{28A0092B-C50C-407E-A947-70E740481C1C}">
                <a14:useLocalDpi xmlns:a14="http://schemas.microsoft.com/office/drawing/2010/main" val="0"/>
              </a:ext>
            </a:extLst>
          </a:blip>
          <a:srcRect/>
          <a:stretch/>
        </p:blipFill>
        <p:spPr>
          <a:xfrm>
            <a:off x="6534550" y="5272827"/>
            <a:ext cx="650609" cy="432000"/>
          </a:xfrm>
          <a:prstGeom prst="rect">
            <a:avLst/>
          </a:prstGeom>
        </p:spPr>
      </p:pic>
      <p:sp>
        <p:nvSpPr>
          <p:cNvPr id="40" name="Espace réservé du pied de page 4">
            <a:extLst>
              <a:ext uri="{FF2B5EF4-FFF2-40B4-BE49-F238E27FC236}">
                <a16:creationId xmlns:a16="http://schemas.microsoft.com/office/drawing/2014/main" id="{803BD029-5842-41EB-B363-0A3611F2DB29}"/>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
        <p:nvSpPr>
          <p:cNvPr id="18"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r>
              <a:rPr lang="fr-FR" sz="2200" dirty="0" smtClean="0">
                <a:solidFill>
                  <a:srgbClr val="FFFFFF"/>
                </a:solidFill>
              </a:rPr>
              <a:t>Recette d’automne</a:t>
            </a:r>
            <a:endParaRPr lang="fr-FR" sz="2200" dirty="0">
              <a:solidFill>
                <a:srgbClr val="FFFFFF"/>
              </a:solidFill>
            </a:endParaRPr>
          </a:p>
        </p:txBody>
      </p:sp>
      <p:sp>
        <p:nvSpPr>
          <p:cNvPr id="2" name="ZoneTexte 1"/>
          <p:cNvSpPr txBox="1"/>
          <p:nvPr/>
        </p:nvSpPr>
        <p:spPr>
          <a:xfrm>
            <a:off x="747179" y="2611672"/>
            <a:ext cx="6112439" cy="7017306"/>
          </a:xfrm>
          <a:prstGeom prst="rect">
            <a:avLst/>
          </a:prstGeom>
          <a:noFill/>
        </p:spPr>
        <p:txBody>
          <a:bodyPr wrap="square" rtlCol="0">
            <a:spAutoFit/>
          </a:bodyPr>
          <a:lstStyle/>
          <a:p>
            <a:pPr fontAlgn="base"/>
            <a:r>
              <a:rPr lang="fr-FR" b="1" dirty="0"/>
              <a:t>2 - Préparation :</a:t>
            </a:r>
            <a:endParaRPr lang="fr-FR" dirty="0"/>
          </a:p>
          <a:p>
            <a:pPr fontAlgn="base"/>
            <a:r>
              <a:rPr lang="fr-FR" dirty="0"/>
              <a:t>Dans un grand fait tout, disposez les viandes et les légumes épluchés et coupés en morceaux, sauf les pommes de terre que l’on mettra plus tard entières. </a:t>
            </a:r>
          </a:p>
          <a:p>
            <a:pPr fontAlgn="base"/>
            <a:r>
              <a:rPr lang="fr-FR" dirty="0"/>
              <a:t>Recouvrez largement d’eau froide </a:t>
            </a:r>
          </a:p>
          <a:p>
            <a:pPr fontAlgn="base"/>
            <a:r>
              <a:rPr lang="fr-FR" dirty="0"/>
              <a:t>Ajoutez l’oignon piqué de clous de girofle, le thym et le laurier, salez et poivrez. </a:t>
            </a:r>
          </a:p>
          <a:p>
            <a:pPr fontAlgn="base"/>
            <a:r>
              <a:rPr lang="fr-FR" dirty="0"/>
              <a:t>Portez à ébullition puis couvrez et laissez mijoter pendant 2 h 30 </a:t>
            </a:r>
            <a:endParaRPr lang="fr-FR" dirty="0" smtClean="0"/>
          </a:p>
          <a:p>
            <a:pPr fontAlgn="base"/>
            <a:r>
              <a:rPr lang="fr-FR" dirty="0"/>
              <a:t>E</a:t>
            </a:r>
            <a:r>
              <a:rPr lang="fr-FR" dirty="0" smtClean="0"/>
              <a:t>cumez </a:t>
            </a:r>
            <a:r>
              <a:rPr lang="fr-FR" dirty="0"/>
              <a:t>régulièrement pour enlever les impuretés </a:t>
            </a:r>
          </a:p>
          <a:p>
            <a:pPr fontAlgn="base"/>
            <a:r>
              <a:rPr lang="fr-FR" dirty="0"/>
              <a:t>Épluchez les pommes de terre et les ajouter au pot au feu </a:t>
            </a:r>
          </a:p>
          <a:p>
            <a:pPr fontAlgn="base"/>
            <a:r>
              <a:rPr lang="fr-FR" dirty="0"/>
              <a:t>Ajoutez également les os à moelle : frottez chaque côté avec du gros sel avant de les ajouter pour qu’ils ne se vident pas dans la marmite. </a:t>
            </a:r>
          </a:p>
          <a:p>
            <a:pPr fontAlgn="base"/>
            <a:r>
              <a:rPr lang="fr-FR" dirty="0"/>
              <a:t>Laissez mijoter encore 40 min. </a:t>
            </a:r>
          </a:p>
          <a:p>
            <a:pPr fontAlgn="base"/>
            <a:r>
              <a:rPr lang="fr-FR" dirty="0"/>
              <a:t>Pour le service, coupez les viandes que l’on disposera sur un plat, puis les légumes dans un légumier et enfin un dernier contenant un peu de bouillon. Le pot au feu se sert avec cornichons, moutarde, </a:t>
            </a:r>
            <a:r>
              <a:rPr lang="fr-FR" dirty="0" smtClean="0"/>
              <a:t>gros </a:t>
            </a:r>
            <a:r>
              <a:rPr lang="fr-FR" dirty="0"/>
              <a:t>sel que chacun utilisera à sa convenance. </a:t>
            </a:r>
            <a:endParaRPr lang="fr-FR" dirty="0" smtClean="0"/>
          </a:p>
          <a:p>
            <a:pPr fontAlgn="base"/>
            <a:endParaRPr lang="fr-FR" dirty="0"/>
          </a:p>
          <a:p>
            <a:pPr fontAlgn="base"/>
            <a:endParaRPr lang="fr-FR" dirty="0" smtClean="0"/>
          </a:p>
          <a:p>
            <a:pPr fontAlgn="base"/>
            <a:r>
              <a:rPr lang="fr-FR" dirty="0"/>
              <a:t> </a:t>
            </a:r>
            <a:r>
              <a:rPr lang="fr-FR" dirty="0" smtClean="0"/>
              <a:t>                                                    </a:t>
            </a:r>
            <a:r>
              <a:rPr lang="fr-FR" sz="2000" dirty="0" smtClean="0">
                <a:latin typeface="Algerian" panose="04020705040A02060702" pitchFamily="82" charset="0"/>
              </a:rPr>
              <a:t>BON APPETIT !</a:t>
            </a:r>
          </a:p>
          <a:p>
            <a:pPr fontAlgn="base"/>
            <a:endParaRPr lang="fr-FR" dirty="0" smtClean="0"/>
          </a:p>
          <a:p>
            <a:pPr fontAlgn="base"/>
            <a:endParaRPr lang="fr-FR" dirty="0"/>
          </a:p>
        </p:txBody>
      </p:sp>
      <p:sp>
        <p:nvSpPr>
          <p:cNvPr id="8" name="AutoShape 4" descr="Bon appetit logo : résultats (1,1 millier) d'images libres de droits, de  photos de stock et d'illustration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593731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er 22"/>
          <p:cNvGrpSpPr>
            <a:grpSpLocks noChangeAspect="1"/>
          </p:cNvGrpSpPr>
          <p:nvPr/>
        </p:nvGrpSpPr>
        <p:grpSpPr>
          <a:xfrm>
            <a:off x="146635" y="839828"/>
            <a:ext cx="854737" cy="831566"/>
            <a:chOff x="4764278" y="116651"/>
            <a:chExt cx="2725304" cy="2651424"/>
          </a:xfrm>
        </p:grpSpPr>
        <p:sp>
          <p:nvSpPr>
            <p:cNvPr id="24" name="Rectangle 23"/>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5" name="Image 24" descr="domusVi_fondempreinte_blanc.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pic>
        <p:nvPicPr>
          <p:cNvPr id="36" name="Image 35"/>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361425" y="1011090"/>
            <a:ext cx="6840000" cy="467999"/>
          </a:xfrm>
          <a:solidFill>
            <a:srgbClr val="604E48"/>
          </a:solidFill>
        </p:spPr>
        <p:txBody>
          <a:bodyPr lIns="180000" anchor="ctr">
            <a:noAutofit/>
          </a:bodyPr>
          <a:lstStyle/>
          <a:p>
            <a:pPr algn="l" eaLnBrk="1" hangingPunct="1"/>
            <a:r>
              <a:rPr lang="fr-FR" sz="2200" b="1" dirty="0" smtClean="0">
                <a:solidFill>
                  <a:schemeClr val="bg1"/>
                </a:solidFill>
                <a:latin typeface="Arial"/>
                <a:cs typeface="Arial"/>
              </a:rPr>
              <a:t>Anniversaires du mois d’Octobre</a:t>
            </a:r>
            <a:endParaRPr lang="fr-FR" sz="2200" b="1" dirty="0">
              <a:solidFill>
                <a:schemeClr val="bg1"/>
              </a:solidFill>
              <a:latin typeface="Arial"/>
              <a:cs typeface="Arial"/>
            </a:endParaRPr>
          </a:p>
        </p:txBody>
      </p:sp>
      <p:pic>
        <p:nvPicPr>
          <p:cNvPr id="21" name="Image 20"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22"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7</a:t>
            </a:fld>
            <a:endParaRPr lang="fr-FR" sz="1400" b="1" dirty="0">
              <a:solidFill>
                <a:schemeClr val="bg1"/>
              </a:solidFill>
              <a:latin typeface="Arial"/>
              <a:cs typeface="Arial"/>
            </a:endParaRPr>
          </a:p>
        </p:txBody>
      </p:sp>
      <p:sp>
        <p:nvSpPr>
          <p:cNvPr id="14" name="Espace réservé du pied de page 4">
            <a:extLst>
              <a:ext uri="{FF2B5EF4-FFF2-40B4-BE49-F238E27FC236}">
                <a16:creationId xmlns:a16="http://schemas.microsoft.com/office/drawing/2014/main" id="{81DDEF8D-AE23-41E6-B3F0-5139F740552B}"/>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
        <p:nvSpPr>
          <p:cNvPr id="2" name="ZoneTexte 1"/>
          <p:cNvSpPr txBox="1"/>
          <p:nvPr/>
        </p:nvSpPr>
        <p:spPr>
          <a:xfrm>
            <a:off x="1409700" y="1779686"/>
            <a:ext cx="4775200" cy="2031325"/>
          </a:xfrm>
          <a:prstGeom prst="rect">
            <a:avLst/>
          </a:prstGeom>
          <a:noFill/>
        </p:spPr>
        <p:txBody>
          <a:bodyPr wrap="square" rtlCol="0">
            <a:spAutoFit/>
          </a:bodyPr>
          <a:lstStyle/>
          <a:p>
            <a:endParaRPr lang="fr-FR" dirty="0"/>
          </a:p>
          <a:p>
            <a:r>
              <a:rPr lang="fr-FR" dirty="0" smtClean="0"/>
              <a:t>Mme TARAC Marie</a:t>
            </a:r>
          </a:p>
          <a:p>
            <a:r>
              <a:rPr lang="fr-FR" dirty="0" smtClean="0"/>
              <a:t>Mme ROBERTY Mireille</a:t>
            </a:r>
          </a:p>
          <a:p>
            <a:r>
              <a:rPr lang="fr-FR" dirty="0" smtClean="0"/>
              <a:t>Mme DESCHAMPS-VALLIER Odette</a:t>
            </a:r>
          </a:p>
          <a:p>
            <a:r>
              <a:rPr lang="fr-FR" dirty="0" smtClean="0"/>
              <a:t>Mme LAROUSSE-LACOU Marie</a:t>
            </a:r>
          </a:p>
          <a:p>
            <a:r>
              <a:rPr lang="fr-FR" dirty="0" smtClean="0"/>
              <a:t>Mme BILLARD Françoise</a:t>
            </a:r>
          </a:p>
          <a:p>
            <a:r>
              <a:rPr lang="fr-FR" dirty="0" smtClean="0"/>
              <a:t>Mr AUDOUARD Pierre</a:t>
            </a:r>
            <a:endParaRPr lang="fr-FR" dirty="0"/>
          </a:p>
        </p:txBody>
      </p:sp>
      <p:sp>
        <p:nvSpPr>
          <p:cNvPr id="18" name="Rectangle 16"/>
          <p:cNvSpPr txBox="1">
            <a:spLocks noChangeArrowheads="1"/>
          </p:cNvSpPr>
          <p:nvPr/>
        </p:nvSpPr>
        <p:spPr>
          <a:xfrm>
            <a:off x="438455" y="5285177"/>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chemeClr val="bg1"/>
                </a:solidFill>
              </a:rPr>
              <a:t>Départs</a:t>
            </a:r>
            <a:endParaRPr lang="fr-FR" sz="2200" dirty="0">
              <a:solidFill>
                <a:schemeClr val="bg1"/>
              </a:solidFill>
            </a:endParaRPr>
          </a:p>
        </p:txBody>
      </p:sp>
      <p:sp>
        <p:nvSpPr>
          <p:cNvPr id="3" name="ZoneTexte 2"/>
          <p:cNvSpPr txBox="1"/>
          <p:nvPr/>
        </p:nvSpPr>
        <p:spPr>
          <a:xfrm>
            <a:off x="1663700" y="6273800"/>
            <a:ext cx="4953000" cy="1200329"/>
          </a:xfrm>
          <a:prstGeom prst="rect">
            <a:avLst/>
          </a:prstGeom>
          <a:noFill/>
        </p:spPr>
        <p:txBody>
          <a:bodyPr wrap="square" rtlCol="0">
            <a:spAutoFit/>
          </a:bodyPr>
          <a:lstStyle/>
          <a:p>
            <a:r>
              <a:rPr lang="fr-FR" dirty="0" smtClean="0"/>
              <a:t>Mme MOUNOU Andrée</a:t>
            </a:r>
          </a:p>
          <a:p>
            <a:r>
              <a:rPr lang="fr-FR" dirty="0" smtClean="0"/>
              <a:t>Mr DRUART Michel et Mme PITUS Sylviane</a:t>
            </a:r>
          </a:p>
          <a:p>
            <a:r>
              <a:rPr lang="fr-FR" dirty="0" smtClean="0"/>
              <a:t>Mme BEAUJEAN Violette</a:t>
            </a:r>
          </a:p>
          <a:p>
            <a:r>
              <a:rPr lang="fr-FR" dirty="0" smtClean="0"/>
              <a:t>Mme ALIZON Raymonde</a:t>
            </a:r>
            <a:endParaRPr lang="fr-FR" dirty="0"/>
          </a:p>
        </p:txBody>
      </p:sp>
      <p:sp>
        <p:nvSpPr>
          <p:cNvPr id="19" name="Rectangle 16"/>
          <p:cNvSpPr txBox="1">
            <a:spLocks noChangeArrowheads="1"/>
          </p:cNvSpPr>
          <p:nvPr/>
        </p:nvSpPr>
        <p:spPr>
          <a:xfrm>
            <a:off x="513825" y="7605325"/>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chemeClr val="bg1"/>
                </a:solidFill>
              </a:rPr>
              <a:t>ARRIVEES</a:t>
            </a:r>
            <a:endParaRPr lang="fr-FR" sz="2200" dirty="0">
              <a:solidFill>
                <a:schemeClr val="bg1"/>
              </a:solidFill>
            </a:endParaRPr>
          </a:p>
        </p:txBody>
      </p:sp>
      <p:sp>
        <p:nvSpPr>
          <p:cNvPr id="4" name="ZoneTexte 3"/>
          <p:cNvSpPr txBox="1"/>
          <p:nvPr/>
        </p:nvSpPr>
        <p:spPr>
          <a:xfrm>
            <a:off x="1663700" y="8081410"/>
            <a:ext cx="3403600" cy="2923877"/>
          </a:xfrm>
          <a:prstGeom prst="rect">
            <a:avLst/>
          </a:prstGeom>
          <a:noFill/>
        </p:spPr>
        <p:txBody>
          <a:bodyPr wrap="square" rtlCol="0">
            <a:spAutoFit/>
          </a:bodyPr>
          <a:lstStyle/>
          <a:p>
            <a:endParaRPr lang="fr-FR" dirty="0" smtClean="0"/>
          </a:p>
          <a:p>
            <a:r>
              <a:rPr lang="fr-FR" dirty="0" smtClean="0"/>
              <a:t>Mme </a:t>
            </a:r>
            <a:r>
              <a:rPr lang="fr-FR" dirty="0" smtClean="0"/>
              <a:t>BLANCO</a:t>
            </a:r>
          </a:p>
          <a:p>
            <a:r>
              <a:rPr lang="fr-FR" dirty="0" smtClean="0"/>
              <a:t>Mme DAZET</a:t>
            </a:r>
          </a:p>
          <a:p>
            <a:r>
              <a:rPr lang="fr-FR" dirty="0" smtClean="0"/>
              <a:t>Mr ANDRE</a:t>
            </a:r>
          </a:p>
          <a:p>
            <a:r>
              <a:rPr lang="fr-FR" dirty="0" smtClean="0"/>
              <a:t>Mr OULIEU</a:t>
            </a:r>
          </a:p>
          <a:p>
            <a:r>
              <a:rPr lang="fr-FR" dirty="0" smtClean="0"/>
              <a:t>Mme CHEZEAU</a:t>
            </a:r>
          </a:p>
          <a:p>
            <a:r>
              <a:rPr lang="fr-FR" dirty="0" smtClean="0"/>
              <a:t>Mme BOURLIER</a:t>
            </a:r>
          </a:p>
          <a:p>
            <a:endParaRPr lang="fr-FR" sz="2000" dirty="0"/>
          </a:p>
          <a:p>
            <a:endParaRPr lang="fr-FR" sz="2000" dirty="0" smtClean="0"/>
          </a:p>
          <a:p>
            <a:endParaRPr lang="fr-FR" dirty="0"/>
          </a:p>
        </p:txBody>
      </p:sp>
    </p:spTree>
    <p:extLst>
      <p:ext uri="{BB962C8B-B14F-4D97-AF65-F5344CB8AC3E}">
        <p14:creationId xmlns:p14="http://schemas.microsoft.com/office/powerpoint/2010/main" val="2814672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8</a:t>
            </a:fld>
            <a:endParaRPr lang="fr-FR" sz="1400" b="1" dirty="0">
              <a:solidFill>
                <a:schemeClr val="bg1"/>
              </a:solidFill>
              <a:latin typeface="Arial"/>
              <a:cs typeface="Arial"/>
            </a:endParaRPr>
          </a:p>
        </p:txBody>
      </p:sp>
      <p:sp>
        <p:nvSpPr>
          <p:cNvPr id="69" name="ZoneTexte 68"/>
          <p:cNvSpPr txBox="1">
            <a:spLocks noChangeAspect="1"/>
          </p:cNvSpPr>
          <p:nvPr/>
        </p:nvSpPr>
        <p:spPr>
          <a:xfrm>
            <a:off x="3888633" y="7423202"/>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1</a:t>
            </a:r>
          </a:p>
        </p:txBody>
      </p:sp>
      <p:sp>
        <p:nvSpPr>
          <p:cNvPr id="71" name="ZoneTexte 70"/>
          <p:cNvSpPr txBox="1">
            <a:spLocks noChangeAspect="1"/>
          </p:cNvSpPr>
          <p:nvPr/>
        </p:nvSpPr>
        <p:spPr>
          <a:xfrm>
            <a:off x="7043137" y="7423202"/>
            <a:ext cx="158288"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3</a:t>
            </a:r>
          </a:p>
        </p:txBody>
      </p:sp>
      <p:sp>
        <p:nvSpPr>
          <p:cNvPr id="72" name="ZoneTexte 71"/>
          <p:cNvSpPr txBox="1">
            <a:spLocks noChangeAspect="1"/>
          </p:cNvSpPr>
          <p:nvPr/>
        </p:nvSpPr>
        <p:spPr>
          <a:xfrm>
            <a:off x="3888633" y="9257558"/>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4</a:t>
            </a:r>
          </a:p>
        </p:txBody>
      </p:sp>
      <p:sp>
        <p:nvSpPr>
          <p:cNvPr id="74" name="ZoneTexte 73"/>
          <p:cNvSpPr txBox="1">
            <a:spLocks noChangeAspect="1"/>
          </p:cNvSpPr>
          <p:nvPr/>
        </p:nvSpPr>
        <p:spPr>
          <a:xfrm>
            <a:off x="7036725" y="9257558"/>
            <a:ext cx="171112"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6</a:t>
            </a:r>
          </a:p>
        </p:txBody>
      </p:sp>
      <p:sp>
        <p:nvSpPr>
          <p:cNvPr id="96" name="ZoneTexte 95"/>
          <p:cNvSpPr txBox="1">
            <a:spLocks noChangeAspect="1"/>
          </p:cNvSpPr>
          <p:nvPr/>
        </p:nvSpPr>
        <p:spPr>
          <a:xfrm>
            <a:off x="6256467" y="4064954"/>
            <a:ext cx="158288"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2</a:t>
            </a:r>
          </a:p>
        </p:txBody>
      </p:sp>
      <p:pic>
        <p:nvPicPr>
          <p:cNvPr id="46" name="Image 45" descr="noun_698923_cc.png"/>
          <p:cNvPicPr>
            <a:picLocks noChangeAspect="1"/>
          </p:cNvPicPr>
          <p:nvPr/>
        </p:nvPicPr>
        <p:blipFill rotWithShape="1">
          <a:blip r:embed="rId3" cstate="email">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rcRect/>
          <a:stretch/>
        </p:blipFill>
        <p:spPr>
          <a:xfrm>
            <a:off x="6542149" y="1064946"/>
            <a:ext cx="650609" cy="432000"/>
          </a:xfrm>
          <a:prstGeom prst="rect">
            <a:avLst/>
          </a:prstGeom>
        </p:spPr>
      </p:pic>
      <p:sp>
        <p:nvSpPr>
          <p:cNvPr id="2" name="Rectangle 1">
            <a:extLst>
              <a:ext uri="{FF2B5EF4-FFF2-40B4-BE49-F238E27FC236}">
                <a16:creationId xmlns:a16="http://schemas.microsoft.com/office/drawing/2014/main" id="{3F3BF853-68AC-4863-B104-13D79411534B}"/>
              </a:ext>
            </a:extLst>
          </p:cNvPr>
          <p:cNvSpPr/>
          <p:nvPr/>
        </p:nvSpPr>
        <p:spPr>
          <a:xfrm>
            <a:off x="571807" y="1851400"/>
            <a:ext cx="248786" cy="369332"/>
          </a:xfrm>
          <a:prstGeom prst="rect">
            <a:avLst/>
          </a:prstGeom>
        </p:spPr>
        <p:txBody>
          <a:bodyPr wrap="none">
            <a:spAutoFit/>
          </a:bodyPr>
          <a:lstStyle/>
          <a:p>
            <a:pPr marL="0" lvl="1">
              <a:spcAft>
                <a:spcPts val="500"/>
              </a:spcAft>
            </a:pPr>
            <a:r>
              <a:rPr lang="fr-FR" b="1" dirty="0">
                <a:solidFill>
                  <a:srgbClr val="C50B34"/>
                </a:solidFill>
                <a:latin typeface="Arial"/>
                <a:cs typeface="Arial"/>
              </a:rPr>
              <a:t> </a:t>
            </a:r>
          </a:p>
        </p:txBody>
      </p:sp>
      <p:pic>
        <p:nvPicPr>
          <p:cNvPr id="1028" name="Picture 4" descr="Un dessin de crayons de couleur avec un dessin d'un groupe d'entre eux. |  Image Premium générée à base d'IA"/>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4546321" y="176389"/>
            <a:ext cx="2460625" cy="2460625"/>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1447800" y="1280946"/>
            <a:ext cx="2523488" cy="400110"/>
          </a:xfrm>
          <a:prstGeom prst="rect">
            <a:avLst/>
          </a:prstGeom>
          <a:noFill/>
        </p:spPr>
        <p:txBody>
          <a:bodyPr wrap="square" rtlCol="0">
            <a:spAutoFit/>
          </a:bodyPr>
          <a:lstStyle/>
          <a:p>
            <a:r>
              <a:rPr lang="fr-FR" sz="2000" b="1" dirty="0" smtClean="0">
                <a:solidFill>
                  <a:srgbClr val="C00000"/>
                </a:solidFill>
              </a:rPr>
              <a:t>A VOS CRAYONS</a:t>
            </a:r>
            <a:endParaRPr lang="fr-FR" sz="2000" b="1" dirty="0">
              <a:solidFill>
                <a:srgbClr val="C00000"/>
              </a:solidFill>
            </a:endParaRPr>
          </a:p>
        </p:txBody>
      </p:sp>
      <p:pic>
        <p:nvPicPr>
          <p:cNvPr id="2052" name="Picture 4" descr="Coloriage Automne Adulte Dessin Adulte Par Johanna Basford à imprim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0593" y="2514600"/>
            <a:ext cx="5721556" cy="6600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4529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16"/>
          <p:cNvSpPr txBox="1">
            <a:spLocks noChangeArrowheads="1"/>
          </p:cNvSpPr>
          <p:nvPr/>
        </p:nvSpPr>
        <p:spPr>
          <a:xfrm>
            <a:off x="360000" y="1800244"/>
            <a:ext cx="6734133" cy="672145"/>
          </a:xfrm>
          <a:prstGeom prst="rect">
            <a:avLst/>
          </a:prstGeom>
          <a:solidFill>
            <a:srgbClr val="C50B34"/>
          </a:solidFill>
        </p:spPr>
        <p:txBody>
          <a:bodyPr vert="horz" lIns="18000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1900" b="1" dirty="0" smtClean="0">
                <a:solidFill>
                  <a:schemeClr val="bg1"/>
                </a:solidFill>
                <a:latin typeface="Arial"/>
                <a:cs typeface="Arial"/>
              </a:rPr>
              <a:t>Animations à venir</a:t>
            </a:r>
            <a:endParaRPr lang="fr-FR" sz="1900" b="1" dirty="0">
              <a:solidFill>
                <a:schemeClr val="bg1"/>
              </a:solidFill>
              <a:latin typeface="Arial"/>
              <a:cs typeface="Arial"/>
            </a:endParaRPr>
          </a:p>
        </p:txBody>
      </p:sp>
      <p:grpSp>
        <p:nvGrpSpPr>
          <p:cNvPr id="23" name="Grouper 22"/>
          <p:cNvGrpSpPr>
            <a:grpSpLocks noChangeAspect="1"/>
          </p:cNvGrpSpPr>
          <p:nvPr/>
        </p:nvGrpSpPr>
        <p:grpSpPr>
          <a:xfrm>
            <a:off x="349661" y="835259"/>
            <a:ext cx="854737" cy="831566"/>
            <a:chOff x="4764278" y="116651"/>
            <a:chExt cx="2725304" cy="2651424"/>
          </a:xfrm>
        </p:grpSpPr>
        <p:sp>
          <p:nvSpPr>
            <p:cNvPr id="25" name="Rectangle 24"/>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6" name="Image 25" descr="domusVi_fondempreinte_blanc.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9</a:t>
            </a:fld>
            <a:endParaRPr lang="fr-FR" sz="1400" b="1" dirty="0">
              <a:solidFill>
                <a:schemeClr val="bg1"/>
              </a:solidFill>
              <a:latin typeface="Arial"/>
              <a:cs typeface="Arial"/>
            </a:endParaRPr>
          </a:p>
        </p:txBody>
      </p:sp>
      <p:pic>
        <p:nvPicPr>
          <p:cNvPr id="36" name="Image 35"/>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944380" y="913036"/>
            <a:ext cx="6257045" cy="566053"/>
          </a:xfrm>
          <a:solidFill>
            <a:srgbClr val="604E48"/>
          </a:solidFill>
        </p:spPr>
        <p:txBody>
          <a:bodyPr lIns="180000" anchor="ctr">
            <a:noAutofit/>
          </a:bodyPr>
          <a:lstStyle/>
          <a:p>
            <a:pPr algn="l" eaLnBrk="1" hangingPunct="1"/>
            <a:r>
              <a:rPr lang="fr-FR" sz="2200" dirty="0">
                <a:solidFill>
                  <a:schemeClr val="bg1"/>
                </a:solidFill>
              </a:rPr>
              <a:t>A la résidence</a:t>
            </a:r>
            <a:endParaRPr lang="fr-FR" sz="2200" b="1" dirty="0">
              <a:solidFill>
                <a:schemeClr val="bg1"/>
              </a:solidFill>
              <a:latin typeface="Arial"/>
              <a:cs typeface="Arial"/>
            </a:endParaRPr>
          </a:p>
        </p:txBody>
      </p:sp>
      <p:pic>
        <p:nvPicPr>
          <p:cNvPr id="2" name="Image 1" descr="pencil-160872_960_720.png"/>
          <p:cNvPicPr>
            <a:picLocks noChangeAspect="1"/>
          </p:cNvPicPr>
          <p:nvPr/>
        </p:nvPicPr>
        <p:blipFill>
          <a:blip r:embed="rId5" cstate="email">
            <a:alphaModFix/>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272407" y="4867983"/>
            <a:ext cx="446280" cy="446280"/>
          </a:xfrm>
          <a:prstGeom prst="rect">
            <a:avLst/>
          </a:prstGeom>
        </p:spPr>
      </p:pic>
      <p:sp>
        <p:nvSpPr>
          <p:cNvPr id="39" name="Rectangle 38"/>
          <p:cNvSpPr/>
          <p:nvPr/>
        </p:nvSpPr>
        <p:spPr>
          <a:xfrm>
            <a:off x="349661" y="2458260"/>
            <a:ext cx="6744472" cy="7808711"/>
          </a:xfrm>
          <a:prstGeom prst="rect">
            <a:avLst/>
          </a:prstGeom>
          <a:solidFill>
            <a:srgbClr val="C50B34">
              <a:alpha val="3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ZoneTexte 2"/>
          <p:cNvSpPr txBox="1"/>
          <p:nvPr/>
        </p:nvSpPr>
        <p:spPr>
          <a:xfrm>
            <a:off x="375902" y="2682691"/>
            <a:ext cx="6431321" cy="4516621"/>
          </a:xfrm>
          <a:prstGeom prst="rect">
            <a:avLst/>
          </a:prstGeom>
          <a:noFill/>
        </p:spPr>
        <p:txBody>
          <a:bodyPr wrap="square" lIns="180000" rIns="180000" rtlCol="0">
            <a:spAutoFit/>
          </a:bodyPr>
          <a:lstStyle/>
          <a:p>
            <a:pPr marL="0" lvl="1">
              <a:spcAft>
                <a:spcPts val="500"/>
              </a:spcAft>
            </a:pPr>
            <a:r>
              <a:rPr lang="fr-FR" b="1" dirty="0" smtClean="0">
                <a:latin typeface="Calibri" panose="020F0502020204030204" pitchFamily="34" charset="0"/>
                <a:cs typeface="Calibri" panose="020F0502020204030204" pitchFamily="34" charset="0"/>
              </a:rPr>
              <a:t>Jeudi 23 Octobre à 10h30 : réunion d’information générale</a:t>
            </a:r>
          </a:p>
          <a:p>
            <a:pPr marL="0" lvl="1">
              <a:spcAft>
                <a:spcPts val="500"/>
              </a:spcAft>
            </a:pPr>
            <a:r>
              <a:rPr lang="fr-FR" b="1" dirty="0" smtClean="0">
                <a:latin typeface="Calibri" panose="020F0502020204030204" pitchFamily="34" charset="0"/>
                <a:cs typeface="Calibri" panose="020F0502020204030204" pitchFamily="34" charset="0"/>
              </a:rPr>
              <a:t>Jeudi 23 Octobre : Activités culinaires avec le centre de loisirs de </a:t>
            </a:r>
            <a:r>
              <a:rPr lang="fr-FR" b="1" dirty="0" err="1" smtClean="0">
                <a:latin typeface="Calibri" panose="020F0502020204030204" pitchFamily="34" charset="0"/>
                <a:cs typeface="Calibri" panose="020F0502020204030204" pitchFamily="34" charset="0"/>
              </a:rPr>
              <a:t>Bordères</a:t>
            </a:r>
            <a:r>
              <a:rPr lang="fr-FR" b="1" dirty="0" smtClean="0">
                <a:latin typeface="Calibri" panose="020F0502020204030204" pitchFamily="34" charset="0"/>
                <a:cs typeface="Calibri" panose="020F0502020204030204" pitchFamily="34" charset="0"/>
              </a:rPr>
              <a:t>.</a:t>
            </a:r>
          </a:p>
          <a:p>
            <a:pPr marL="0" lvl="1">
              <a:spcAft>
                <a:spcPts val="500"/>
              </a:spcAft>
            </a:pPr>
            <a:r>
              <a:rPr lang="fr-FR" b="1" dirty="0" smtClean="0">
                <a:latin typeface="Calibri" panose="020F0502020204030204" pitchFamily="34" charset="0"/>
                <a:cs typeface="Calibri" panose="020F0502020204030204" pitchFamily="34" charset="0"/>
              </a:rPr>
              <a:t>Jeudi 30 Octobre à 15h : Biographie familiale avec Marie </a:t>
            </a:r>
            <a:r>
              <a:rPr lang="fr-FR" b="1" dirty="0" err="1" smtClean="0">
                <a:latin typeface="Calibri" panose="020F0502020204030204" pitchFamily="34" charset="0"/>
                <a:cs typeface="Calibri" panose="020F0502020204030204" pitchFamily="34" charset="0"/>
              </a:rPr>
              <a:t>Beye</a:t>
            </a:r>
            <a:endParaRPr lang="fr-FR" b="1" dirty="0" smtClean="0">
              <a:latin typeface="Calibri" panose="020F0502020204030204" pitchFamily="34" charset="0"/>
              <a:cs typeface="Calibri" panose="020F0502020204030204" pitchFamily="34" charset="0"/>
            </a:endParaRPr>
          </a:p>
          <a:p>
            <a:pPr marL="0" lvl="1">
              <a:spcAft>
                <a:spcPts val="500"/>
              </a:spcAft>
            </a:pPr>
            <a:r>
              <a:rPr lang="fr-FR" b="1" dirty="0" smtClean="0">
                <a:latin typeface="Calibri" panose="020F0502020204030204" pitchFamily="34" charset="0"/>
                <a:cs typeface="Calibri" panose="020F0502020204030204" pitchFamily="34" charset="0"/>
              </a:rPr>
              <a:t>Jeudi 20 Novembre : repas à thème Beaujolais nouveau</a:t>
            </a:r>
          </a:p>
          <a:p>
            <a:pPr marL="0" lvl="1">
              <a:spcAft>
                <a:spcPts val="500"/>
              </a:spcAft>
            </a:pPr>
            <a:r>
              <a:rPr lang="fr-FR" b="1" dirty="0" smtClean="0">
                <a:latin typeface="Calibri" panose="020F0502020204030204" pitchFamily="34" charset="0"/>
                <a:cs typeface="Calibri" panose="020F0502020204030204" pitchFamily="34" charset="0"/>
              </a:rPr>
              <a:t>Lundi 1 Décembre: </a:t>
            </a:r>
            <a:r>
              <a:rPr lang="fr-FR" b="1" dirty="0" err="1" smtClean="0">
                <a:latin typeface="Calibri" panose="020F0502020204030204" pitchFamily="34" charset="0"/>
                <a:cs typeface="Calibri" panose="020F0502020204030204" pitchFamily="34" charset="0"/>
              </a:rPr>
              <a:t>Joélia</a:t>
            </a:r>
            <a:r>
              <a:rPr lang="fr-FR" b="1" dirty="0" smtClean="0">
                <a:latin typeface="Calibri" panose="020F0502020204030204" pitchFamily="34" charset="0"/>
                <a:cs typeface="Calibri" panose="020F0502020204030204" pitchFamily="34" charset="0"/>
              </a:rPr>
              <a:t> Bijoux dans le hall d’entrée</a:t>
            </a:r>
          </a:p>
          <a:p>
            <a:pPr marL="0" lvl="1">
              <a:spcAft>
                <a:spcPts val="500"/>
              </a:spcAft>
            </a:pPr>
            <a:r>
              <a:rPr lang="fr-FR" b="1" dirty="0" smtClean="0">
                <a:latin typeface="Calibri" panose="020F0502020204030204" pitchFamily="34" charset="0"/>
                <a:cs typeface="Calibri" panose="020F0502020204030204" pitchFamily="34" charset="0"/>
              </a:rPr>
              <a:t>Mardi 16 Décembre: spectacle de Noël à la foire expo de </a:t>
            </a:r>
            <a:r>
              <a:rPr lang="fr-FR" b="1" dirty="0" smtClean="0">
                <a:latin typeface="Calibri" panose="020F0502020204030204" pitchFamily="34" charset="0"/>
                <a:cs typeface="Calibri" panose="020F0502020204030204" pitchFamily="34" charset="0"/>
              </a:rPr>
              <a:t>Tarbes sur INSCRITION</a:t>
            </a:r>
            <a:endParaRPr lang="fr-FR" b="1" dirty="0" smtClean="0">
              <a:latin typeface="Calibri" panose="020F0502020204030204" pitchFamily="34" charset="0"/>
              <a:cs typeface="Calibri" panose="020F0502020204030204" pitchFamily="34" charset="0"/>
            </a:endParaRPr>
          </a:p>
          <a:p>
            <a:pPr marL="0" lvl="1">
              <a:spcAft>
                <a:spcPts val="500"/>
              </a:spcAft>
            </a:pPr>
            <a:r>
              <a:rPr lang="fr-FR" b="1" dirty="0" smtClean="0">
                <a:latin typeface="Calibri" panose="020F0502020204030204" pitchFamily="34" charset="0"/>
                <a:cs typeface="Calibri" panose="020F0502020204030204" pitchFamily="34" charset="0"/>
              </a:rPr>
              <a:t>Samedi 20 Décembre : Repas de Noël à la </a:t>
            </a:r>
            <a:r>
              <a:rPr lang="fr-FR" b="1" dirty="0" smtClean="0">
                <a:latin typeface="Calibri" panose="020F0502020204030204" pitchFamily="34" charset="0"/>
                <a:cs typeface="Calibri" panose="020F0502020204030204" pitchFamily="34" charset="0"/>
              </a:rPr>
              <a:t>résidence sur INSCRIPTION</a:t>
            </a:r>
          </a:p>
          <a:p>
            <a:pPr marL="0" lvl="1">
              <a:spcAft>
                <a:spcPts val="500"/>
              </a:spcAft>
            </a:pPr>
            <a:r>
              <a:rPr lang="fr-FR" b="1" u="sng" dirty="0">
                <a:solidFill>
                  <a:srgbClr val="C00000"/>
                </a:solidFill>
                <a:latin typeface="Calibri" panose="020F0502020204030204" pitchFamily="34" charset="0"/>
                <a:cs typeface="Calibri" panose="020F0502020204030204" pitchFamily="34" charset="0"/>
              </a:rPr>
              <a:t>Merci de consulter le tableau noir à l’accueil pour tout changement dans le  programme</a:t>
            </a:r>
          </a:p>
          <a:p>
            <a:pPr marL="0" lvl="1">
              <a:spcAft>
                <a:spcPts val="500"/>
              </a:spcAft>
            </a:pPr>
            <a:endParaRPr lang="fr-FR" b="1" dirty="0" smtClean="0">
              <a:latin typeface="Calibri" panose="020F0502020204030204" pitchFamily="34" charset="0"/>
              <a:cs typeface="Calibri" panose="020F0502020204030204" pitchFamily="34" charset="0"/>
            </a:endParaRPr>
          </a:p>
          <a:p>
            <a:pPr marL="0" lvl="1">
              <a:spcAft>
                <a:spcPts val="500"/>
              </a:spcAft>
            </a:pPr>
            <a:endParaRPr lang="fr-FR" sz="1600" b="1" dirty="0">
              <a:latin typeface="Calibri" panose="020F0502020204030204" pitchFamily="34" charset="0"/>
              <a:cs typeface="Calibri" panose="020F0502020204030204" pitchFamily="34" charset="0"/>
            </a:endParaRPr>
          </a:p>
        </p:txBody>
      </p:sp>
      <p:sp>
        <p:nvSpPr>
          <p:cNvPr id="30" name="ZoneTexte 29"/>
          <p:cNvSpPr txBox="1"/>
          <p:nvPr/>
        </p:nvSpPr>
        <p:spPr>
          <a:xfrm>
            <a:off x="480296" y="6494153"/>
            <a:ext cx="6380572" cy="2693045"/>
          </a:xfrm>
          <a:prstGeom prst="rect">
            <a:avLst/>
          </a:prstGeom>
          <a:noFill/>
        </p:spPr>
        <p:txBody>
          <a:bodyPr wrap="square" lIns="180000" rIns="180000" rtlCol="0">
            <a:spAutoFit/>
          </a:bodyPr>
          <a:lstStyle/>
          <a:p>
            <a:pPr marL="0" lvl="1">
              <a:spcAft>
                <a:spcPts val="500"/>
              </a:spcAft>
            </a:pPr>
            <a:endParaRPr lang="fr-FR" b="1" u="sng" dirty="0" smtClean="0">
              <a:solidFill>
                <a:srgbClr val="C50B34"/>
              </a:solidFill>
              <a:latin typeface="Arial"/>
              <a:cs typeface="Arial"/>
            </a:endParaRPr>
          </a:p>
          <a:p>
            <a:pPr marL="0" lvl="1">
              <a:spcAft>
                <a:spcPts val="500"/>
              </a:spcAft>
            </a:pPr>
            <a:r>
              <a:rPr lang="fr-FR" b="1" u="sng" dirty="0" smtClean="0">
                <a:latin typeface="Calibri" panose="020F0502020204030204" pitchFamily="34" charset="0"/>
                <a:cs typeface="Calibri" panose="020F0502020204030204" pitchFamily="34" charset="0"/>
              </a:rPr>
              <a:t>Office religieux</a:t>
            </a:r>
            <a:endParaRPr lang="fr-FR" b="1" u="sng" dirty="0" smtClean="0">
              <a:latin typeface="Calibri" panose="020F0502020204030204" pitchFamily="34" charset="0"/>
              <a:cs typeface="Calibri" panose="020F0502020204030204" pitchFamily="34" charset="0"/>
            </a:endParaRPr>
          </a:p>
          <a:p>
            <a:pPr marL="0" lvl="1">
              <a:spcAft>
                <a:spcPts val="500"/>
              </a:spcAft>
            </a:pPr>
            <a:r>
              <a:rPr lang="fr-FR" b="1" dirty="0" smtClean="0">
                <a:latin typeface="Calibri" panose="020F0502020204030204" pitchFamily="34" charset="0"/>
                <a:cs typeface="Calibri" panose="020F0502020204030204" pitchFamily="34" charset="0"/>
              </a:rPr>
              <a:t>Le LUNDI 10 Novembre à 10h30 en salle d’animation</a:t>
            </a:r>
          </a:p>
          <a:p>
            <a:pPr marL="0" lvl="1">
              <a:spcAft>
                <a:spcPts val="500"/>
              </a:spcAft>
            </a:pPr>
            <a:r>
              <a:rPr lang="fr-FR" b="1" dirty="0" smtClean="0">
                <a:latin typeface="Calibri" panose="020F0502020204030204" pitchFamily="34" charset="0"/>
                <a:cs typeface="Calibri" panose="020F0502020204030204" pitchFamily="34" charset="0"/>
              </a:rPr>
              <a:t>Le LUNDI 08 Décembre à 10h30 en salle d’animation</a:t>
            </a:r>
            <a:r>
              <a:rPr lang="fr-FR" b="1" dirty="0" smtClean="0">
                <a:latin typeface="Calibri" panose="020F0502020204030204" pitchFamily="34" charset="0"/>
                <a:cs typeface="Calibri" panose="020F0502020204030204" pitchFamily="34" charset="0"/>
              </a:rPr>
              <a:t>.</a:t>
            </a:r>
          </a:p>
          <a:p>
            <a:pPr marL="0" lvl="1">
              <a:spcAft>
                <a:spcPts val="500"/>
              </a:spcAft>
            </a:pPr>
            <a:endParaRPr lang="fr-FR" b="1" dirty="0" smtClean="0">
              <a:latin typeface="Calibri" panose="020F0502020204030204" pitchFamily="34" charset="0"/>
              <a:cs typeface="Calibri" panose="020F0502020204030204" pitchFamily="34" charset="0"/>
            </a:endParaRPr>
          </a:p>
          <a:p>
            <a:pPr marL="0" lvl="1">
              <a:spcAft>
                <a:spcPts val="500"/>
              </a:spcAft>
            </a:pPr>
            <a:r>
              <a:rPr lang="fr-FR" b="1" u="sng" dirty="0" smtClean="0">
                <a:latin typeface="Calibri" panose="020F0502020204030204" pitchFamily="34" charset="0"/>
                <a:cs typeface="Calibri" panose="020F0502020204030204" pitchFamily="34" charset="0"/>
              </a:rPr>
              <a:t>Rappel :</a:t>
            </a:r>
            <a:endParaRPr lang="fr-FR" b="1" u="sng" dirty="0">
              <a:latin typeface="Calibri" panose="020F0502020204030204" pitchFamily="34" charset="0"/>
              <a:cs typeface="Calibri" panose="020F0502020204030204" pitchFamily="34" charset="0"/>
            </a:endParaRPr>
          </a:p>
          <a:p>
            <a:pPr marL="0" lvl="1">
              <a:spcAft>
                <a:spcPts val="500"/>
              </a:spcAft>
            </a:pPr>
            <a:r>
              <a:rPr lang="fr-FR" b="1" u="sng" dirty="0" smtClean="0">
                <a:solidFill>
                  <a:srgbClr val="C00000"/>
                </a:solidFill>
                <a:latin typeface="Calibri" panose="020F0502020204030204" pitchFamily="34" charset="0"/>
                <a:cs typeface="Calibri" panose="020F0502020204030204" pitchFamily="34" charset="0"/>
              </a:rPr>
              <a:t>Concernant les animaux domestiques : merci de les tenir en laisse et de ramasser leurs excréments</a:t>
            </a:r>
            <a:endParaRPr lang="fr-FR" b="1" u="sng" dirty="0">
              <a:solidFill>
                <a:srgbClr val="C00000"/>
              </a:solidFill>
              <a:latin typeface="Calibri" panose="020F0502020204030204" pitchFamily="34" charset="0"/>
              <a:cs typeface="Calibri" panose="020F0502020204030204" pitchFamily="34" charset="0"/>
            </a:endParaRPr>
          </a:p>
        </p:txBody>
      </p:sp>
      <p:pic>
        <p:nvPicPr>
          <p:cNvPr id="9" name="Image 8" descr="noun_824144_cc.png"/>
          <p:cNvPicPr>
            <a:picLocks noChangeAspect="1"/>
          </p:cNvPicPr>
          <p:nvPr/>
        </p:nvPicPr>
        <p:blipFill rotWithShape="1">
          <a:blip r:embed="rId7" cstate="email">
            <a:extLst>
              <a:ext uri="{BEBA8EAE-BF5A-486C-A8C5-ECC9F3942E4B}">
                <a14:imgProps xmlns:a14="http://schemas.microsoft.com/office/drawing/2010/main">
                  <a14:imgLayer r:embed="rId8">
                    <a14:imgEffect>
                      <a14:brightnessContrast bright="100000"/>
                    </a14:imgEffect>
                  </a14:imgLayer>
                </a14:imgProps>
              </a:ext>
              <a:ext uri="{28A0092B-C50C-407E-A947-70E740481C1C}">
                <a14:useLocalDpi xmlns:a14="http://schemas.microsoft.com/office/drawing/2010/main" val="0"/>
              </a:ext>
            </a:extLst>
          </a:blip>
          <a:srcRect/>
          <a:stretch/>
        </p:blipFill>
        <p:spPr>
          <a:xfrm>
            <a:off x="6384110" y="2010546"/>
            <a:ext cx="476758" cy="413616"/>
          </a:xfrm>
          <a:prstGeom prst="rect">
            <a:avLst/>
          </a:prstGeom>
        </p:spPr>
      </p:pic>
      <p:sp>
        <p:nvSpPr>
          <p:cNvPr id="31" name="Espace réservé du pied de page 4">
            <a:extLst>
              <a:ext uri="{FF2B5EF4-FFF2-40B4-BE49-F238E27FC236}">
                <a16:creationId xmlns:a16="http://schemas.microsoft.com/office/drawing/2014/main" id="{A52B69F3-941D-4285-9CA3-1920F732C2B9}"/>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Tree>
    <p:extLst>
      <p:ext uri="{BB962C8B-B14F-4D97-AF65-F5344CB8AC3E}">
        <p14:creationId xmlns:p14="http://schemas.microsoft.com/office/powerpoint/2010/main" val="425213220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1641</TotalTime>
  <Words>565</Words>
  <Application>Microsoft Office PowerPoint</Application>
  <PresentationFormat>Personnalisé</PresentationFormat>
  <Paragraphs>113</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ＭＳ Ｐゴシック</vt:lpstr>
      <vt:lpstr>Algerian</vt: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lpstr>Anniversaires du mois d’Octobre</vt:lpstr>
      <vt:lpstr>Présentation PowerPoint</vt:lpstr>
      <vt:lpstr>A la résidence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Grégory Riboulet</dc:creator>
  <cp:lastModifiedBy>Les Templitudes Tarbes - Qualité de Vie</cp:lastModifiedBy>
  <cp:revision>133</cp:revision>
  <dcterms:created xsi:type="dcterms:W3CDTF">2017-02-14T13:34:35Z</dcterms:created>
  <dcterms:modified xsi:type="dcterms:W3CDTF">2025-10-08T15:49:17Z</dcterms:modified>
</cp:coreProperties>
</file>